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0" r:id="rId3"/>
    <p:sldId id="311" r:id="rId4"/>
    <p:sldId id="312" r:id="rId5"/>
    <p:sldId id="313" r:id="rId6"/>
    <p:sldId id="314" r:id="rId7"/>
    <p:sldId id="315" r:id="rId8"/>
    <p:sldId id="317" r:id="rId9"/>
    <p:sldId id="318" r:id="rId10"/>
    <p:sldId id="316" r:id="rId11"/>
    <p:sldId id="319" r:id="rId12"/>
    <p:sldId id="320" r:id="rId13"/>
    <p:sldId id="321" r:id="rId14"/>
    <p:sldId id="322" r:id="rId15"/>
    <p:sldId id="323" r:id="rId16"/>
    <p:sldId id="324" r:id="rId17"/>
    <p:sldId id="325" r:id="rId18"/>
    <p:sldId id="326" r:id="rId19"/>
    <p:sldId id="327" r:id="rId20"/>
    <p:sldId id="328" r:id="rId21"/>
    <p:sldId id="307" r:id="rId22"/>
    <p:sldId id="329" r:id="rId23"/>
    <p:sldId id="330" r:id="rId24"/>
    <p:sldId id="331" r:id="rId25"/>
    <p:sldId id="332" r:id="rId26"/>
    <p:sldId id="333" r:id="rId27"/>
    <p:sldId id="334" r:id="rId28"/>
    <p:sldId id="335" r:id="rId29"/>
    <p:sldId id="336" r:id="rId30"/>
    <p:sldId id="309" r:id="rId31"/>
    <p:sldId id="257" r:id="rId32"/>
    <p:sldId id="258" r:id="rId33"/>
    <p:sldId id="259" r:id="rId34"/>
    <p:sldId id="260" r:id="rId35"/>
    <p:sldId id="274" r:id="rId36"/>
    <p:sldId id="261" r:id="rId37"/>
    <p:sldId id="262" r:id="rId38"/>
    <p:sldId id="263" r:id="rId39"/>
    <p:sldId id="264" r:id="rId40"/>
    <p:sldId id="265" r:id="rId41"/>
    <p:sldId id="266" r:id="rId42"/>
    <p:sldId id="267" r:id="rId43"/>
    <p:sldId id="268" r:id="rId44"/>
    <p:sldId id="269" r:id="rId45"/>
    <p:sldId id="270" r:id="rId46"/>
    <p:sldId id="271" r:id="rId47"/>
    <p:sldId id="272" r:id="rId48"/>
    <p:sldId id="308" r:id="rId49"/>
    <p:sldId id="273" r:id="rId50"/>
    <p:sldId id="275" r:id="rId51"/>
    <p:sldId id="276" r:id="rId52"/>
    <p:sldId id="277" r:id="rId53"/>
    <p:sldId id="278" r:id="rId54"/>
    <p:sldId id="279" r:id="rId55"/>
    <p:sldId id="280" r:id="rId56"/>
    <p:sldId id="281" r:id="rId57"/>
    <p:sldId id="282" r:id="rId58"/>
    <p:sldId id="283" r:id="rId59"/>
    <p:sldId id="284" r:id="rId60"/>
    <p:sldId id="285" r:id="rId61"/>
    <p:sldId id="286" r:id="rId62"/>
    <p:sldId id="287" r:id="rId63"/>
    <p:sldId id="288" r:id="rId64"/>
    <p:sldId id="289" r:id="rId65"/>
    <p:sldId id="290" r:id="rId66"/>
    <p:sldId id="291" r:id="rId67"/>
    <p:sldId id="292" r:id="rId68"/>
    <p:sldId id="293" r:id="rId69"/>
    <p:sldId id="294" r:id="rId70"/>
    <p:sldId id="295" r:id="rId71"/>
    <p:sldId id="296" r:id="rId72"/>
    <p:sldId id="297" r:id="rId73"/>
    <p:sldId id="298" r:id="rId74"/>
    <p:sldId id="302" r:id="rId75"/>
    <p:sldId id="299" r:id="rId76"/>
    <p:sldId id="303" r:id="rId77"/>
    <p:sldId id="300" r:id="rId78"/>
    <p:sldId id="301" r:id="rId79"/>
    <p:sldId id="304"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67" autoAdjust="0"/>
  </p:normalViewPr>
  <p:slideViewPr>
    <p:cSldViewPr>
      <p:cViewPr varScale="1">
        <p:scale>
          <a:sx n="73" d="100"/>
          <a:sy n="73" d="100"/>
        </p:scale>
        <p:origin x="-42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034914E-5BBF-4861-95EC-B1CD69A4B89E}" type="datetimeFigureOut">
              <a:rPr lang="en-US" smtClean="0"/>
              <a:pPr/>
              <a:t>10/9/2012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9EB8DB2-E272-4F3F-A332-2ED93C5BEB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9EB8DB2-E272-4F3F-A332-2ED93C5BEB55}"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034914E-5BBF-4861-95EC-B1CD69A4B89E}" type="datetimeFigureOut">
              <a:rPr lang="en-US" smtClean="0"/>
              <a:pPr/>
              <a:t>10/9/2012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034914E-5BBF-4861-95EC-B1CD69A4B89E}" type="datetimeFigureOut">
              <a:rPr lang="en-US" smtClean="0"/>
              <a:pPr/>
              <a:t>10/9/2012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EB8DB2-E272-4F3F-A332-2ED93C5BE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034914E-5BBF-4861-95EC-B1CD69A4B89E}" type="datetimeFigureOut">
              <a:rPr lang="en-US" smtClean="0"/>
              <a:pPr/>
              <a:t>10/9/2012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9EB8DB2-E272-4F3F-A332-2ED93C5BEB5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034914E-5BBF-4861-95EC-B1CD69A4B89E}" type="datetimeFigureOut">
              <a:rPr lang="en-US" smtClean="0"/>
              <a:pPr/>
              <a:t>10/9/2012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9EB8DB2-E272-4F3F-A332-2ED93C5BEB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normAutofit/>
          </a:bodyPr>
          <a:lstStyle/>
          <a:p>
            <a:r>
              <a:rPr lang="en-US" dirty="0" smtClean="0"/>
              <a:t>The Civilizations of Asia &amp; Africa</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Mauryan</a:t>
            </a:r>
            <a:r>
              <a:rPr lang="en-US" dirty="0" smtClean="0"/>
              <a:t> empire – took over after Alexander’s army withdrew from India.</a:t>
            </a:r>
          </a:p>
          <a:p>
            <a:pPr lvl="1"/>
            <a:r>
              <a:rPr lang="en-US" dirty="0" smtClean="0"/>
              <a:t>Chandragupta </a:t>
            </a:r>
            <a:r>
              <a:rPr lang="en-US" dirty="0" err="1" smtClean="0"/>
              <a:t>Maurya</a:t>
            </a:r>
            <a:r>
              <a:rPr lang="en-US" dirty="0" smtClean="0"/>
              <a:t> – 1</a:t>
            </a:r>
            <a:r>
              <a:rPr lang="en-US" baseline="30000" dirty="0" smtClean="0"/>
              <a:t>st</a:t>
            </a:r>
            <a:r>
              <a:rPr lang="en-US" dirty="0" smtClean="0"/>
              <a:t> Empire in India</a:t>
            </a:r>
          </a:p>
          <a:p>
            <a:pPr lvl="1"/>
            <a:r>
              <a:rPr lang="en-US" dirty="0" smtClean="0"/>
              <a:t>Asoka – grandson, </a:t>
            </a:r>
            <a:r>
              <a:rPr lang="en-US" dirty="0" err="1" smtClean="0"/>
              <a:t>conquerer</a:t>
            </a:r>
            <a:r>
              <a:rPr lang="en-US" dirty="0" smtClean="0"/>
              <a:t> who became a Buddhist</a:t>
            </a:r>
          </a:p>
          <a:p>
            <a:r>
              <a:rPr lang="en-US" dirty="0" smtClean="0"/>
              <a:t>Gupta empire – era of prosperity &amp; achievement</a:t>
            </a:r>
          </a:p>
          <a:p>
            <a:pPr lvl="1"/>
            <a:r>
              <a:rPr lang="en-US" dirty="0" smtClean="0"/>
              <a:t>Literature, math, science, medicine, astronomy</a:t>
            </a:r>
          </a:p>
          <a:p>
            <a:pPr lvl="1"/>
            <a:r>
              <a:rPr lang="en-US" dirty="0" smtClean="0"/>
              <a:t>Collapsed because of attacks of the Huns.</a:t>
            </a:r>
          </a:p>
          <a:p>
            <a:pPr lvl="1"/>
            <a:r>
              <a:rPr lang="en-US" dirty="0" smtClean="0"/>
              <a:t>Muslims took northern India.</a:t>
            </a:r>
          </a:p>
          <a:p>
            <a:pPr lvl="1"/>
            <a:r>
              <a:rPr lang="en-US" dirty="0" smtClean="0"/>
              <a:t>Hostilities still exist between Muslims &amp; Hindus.</a:t>
            </a:r>
            <a:endParaRPr lang="en-US" dirty="0"/>
          </a:p>
        </p:txBody>
      </p:sp>
      <p:sp>
        <p:nvSpPr>
          <p:cNvPr id="3" name="Title 2"/>
          <p:cNvSpPr>
            <a:spLocks noGrp="1"/>
          </p:cNvSpPr>
          <p:nvPr>
            <p:ph type="title"/>
          </p:nvPr>
        </p:nvSpPr>
        <p:spPr/>
        <p:txBody>
          <a:bodyPr/>
          <a:lstStyle/>
          <a:p>
            <a:r>
              <a:rPr lang="en-US" dirty="0" smtClean="0"/>
              <a:t>Lack of Political Unity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Text Placeholder 2"/>
          <p:cNvSpPr>
            <a:spLocks noGrp="1"/>
          </p:cNvSpPr>
          <p:nvPr>
            <p:ph type="body" idx="1"/>
          </p:nvPr>
        </p:nvSpPr>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Called “Middle Kingdom” – center of the earth</a:t>
            </a:r>
          </a:p>
          <a:p>
            <a:r>
              <a:rPr lang="en-US" dirty="0" smtClean="0"/>
              <a:t>Most populous country in the world</a:t>
            </a:r>
          </a:p>
          <a:p>
            <a:r>
              <a:rPr lang="en-US" dirty="0" smtClean="0"/>
              <a:t>One of the world’s oldest civilizations</a:t>
            </a:r>
          </a:p>
          <a:p>
            <a:r>
              <a:rPr lang="en-US" dirty="0" smtClean="0"/>
              <a:t>Two major rivers:</a:t>
            </a:r>
          </a:p>
          <a:p>
            <a:pPr lvl="1"/>
            <a:r>
              <a:rPr lang="en-US" dirty="0" smtClean="0"/>
              <a:t>Huang He (Yellow River)</a:t>
            </a:r>
          </a:p>
          <a:p>
            <a:pPr lvl="1"/>
            <a:r>
              <a:rPr lang="en-US" dirty="0" smtClean="0"/>
              <a:t>Yangtze</a:t>
            </a:r>
            <a:endParaRPr lang="en-US" dirty="0"/>
          </a:p>
        </p:txBody>
      </p:sp>
      <p:sp>
        <p:nvSpPr>
          <p:cNvPr id="3" name="Title 2"/>
          <p:cNvSpPr>
            <a:spLocks noGrp="1"/>
          </p:cNvSpPr>
          <p:nvPr>
            <p:ph type="title"/>
          </p:nvPr>
        </p:nvSpPr>
        <p:spPr/>
        <p:txBody>
          <a:bodyPr/>
          <a:lstStyle/>
          <a:p>
            <a:r>
              <a:rPr lang="en-US" dirty="0" smtClean="0"/>
              <a:t>China</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Isolation due to geographic barriers</a:t>
            </a:r>
          </a:p>
          <a:p>
            <a:pPr lvl="1"/>
            <a:r>
              <a:rPr lang="en-US" dirty="0" smtClean="0"/>
              <a:t>Himalayan Mountains</a:t>
            </a:r>
          </a:p>
          <a:p>
            <a:pPr lvl="1"/>
            <a:r>
              <a:rPr lang="en-US" dirty="0" smtClean="0"/>
              <a:t>Pacific Ocean</a:t>
            </a:r>
          </a:p>
          <a:p>
            <a:pPr lvl="1"/>
            <a:r>
              <a:rPr lang="en-US" dirty="0" smtClean="0"/>
              <a:t>Gobi Desert </a:t>
            </a:r>
            <a:endParaRPr lang="en-US" dirty="0"/>
          </a:p>
        </p:txBody>
      </p:sp>
      <p:sp>
        <p:nvSpPr>
          <p:cNvPr id="3" name="Title 2"/>
          <p:cNvSpPr>
            <a:spLocks noGrp="1"/>
          </p:cNvSpPr>
          <p:nvPr>
            <p:ph type="title"/>
          </p:nvPr>
        </p:nvSpPr>
        <p:spPr/>
        <p:txBody>
          <a:bodyPr/>
          <a:lstStyle/>
          <a:p>
            <a:r>
              <a:rPr lang="en-US" dirty="0" smtClean="0"/>
              <a:t>China</a:t>
            </a:r>
            <a:endParaRPr lang="en-US" dirty="0"/>
          </a:p>
        </p:txBody>
      </p:sp>
      <p:pic>
        <p:nvPicPr>
          <p:cNvPr id="4" name="Picture 3" descr="Himalayan Mountains.jpg"/>
          <p:cNvPicPr>
            <a:picLocks noChangeAspect="1"/>
          </p:cNvPicPr>
          <p:nvPr/>
        </p:nvPicPr>
        <p:blipFill>
          <a:blip r:embed="rId2" cstate="print"/>
          <a:stretch>
            <a:fillRect/>
          </a:stretch>
        </p:blipFill>
        <p:spPr>
          <a:xfrm>
            <a:off x="3200400" y="2529551"/>
            <a:ext cx="5787200" cy="379504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Strong family ties – ancestor worship (pg 154)</a:t>
            </a:r>
          </a:p>
          <a:p>
            <a:r>
              <a:rPr lang="en-US" dirty="0" smtClean="0"/>
              <a:t>Language – Characters based on pictures</a:t>
            </a:r>
          </a:p>
          <a:p>
            <a:pPr lvl="1"/>
            <a:r>
              <a:rPr lang="en-US" dirty="0" smtClean="0"/>
              <a:t>represent ideas</a:t>
            </a:r>
          </a:p>
          <a:p>
            <a:pPr lvl="1"/>
            <a:r>
              <a:rPr lang="en-US" dirty="0" smtClean="0"/>
              <a:t>Tonal</a:t>
            </a:r>
          </a:p>
          <a:p>
            <a:pPr lvl="1"/>
            <a:r>
              <a:rPr lang="en-US" dirty="0" smtClean="0"/>
              <a:t>65,000 characters</a:t>
            </a:r>
          </a:p>
          <a:p>
            <a:pPr lvl="1"/>
            <a:endParaRPr lang="en-US" dirty="0"/>
          </a:p>
        </p:txBody>
      </p:sp>
      <p:sp>
        <p:nvSpPr>
          <p:cNvPr id="3" name="Title 2"/>
          <p:cNvSpPr>
            <a:spLocks noGrp="1"/>
          </p:cNvSpPr>
          <p:nvPr>
            <p:ph type="title"/>
          </p:nvPr>
        </p:nvSpPr>
        <p:spPr/>
        <p:txBody>
          <a:bodyPr/>
          <a:lstStyle/>
          <a:p>
            <a:r>
              <a:rPr lang="en-US" dirty="0" smtClean="0"/>
              <a:t>China – societal features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Learning</a:t>
            </a:r>
          </a:p>
          <a:p>
            <a:pPr lvl="1"/>
            <a:r>
              <a:rPr lang="en-US" dirty="0" smtClean="0"/>
              <a:t>A “Scholar’s World”</a:t>
            </a:r>
          </a:p>
          <a:p>
            <a:pPr lvl="1"/>
            <a:r>
              <a:rPr lang="en-US" dirty="0" smtClean="0"/>
              <a:t>Scholar’s Goal: A career in government service</a:t>
            </a:r>
          </a:p>
          <a:p>
            <a:pPr lvl="1"/>
            <a:r>
              <a:rPr lang="en-US" dirty="0" smtClean="0"/>
              <a:t>Civil service examinations</a:t>
            </a:r>
          </a:p>
          <a:p>
            <a:pPr lvl="1"/>
            <a:endParaRPr lang="en-US" dirty="0"/>
          </a:p>
        </p:txBody>
      </p:sp>
      <p:sp>
        <p:nvSpPr>
          <p:cNvPr id="3" name="Title 2"/>
          <p:cNvSpPr>
            <a:spLocks noGrp="1"/>
          </p:cNvSpPr>
          <p:nvPr>
            <p:ph type="title"/>
          </p:nvPr>
        </p:nvSpPr>
        <p:spPr/>
        <p:txBody>
          <a:bodyPr/>
          <a:lstStyle/>
          <a:p>
            <a:r>
              <a:rPr lang="en-US" dirty="0" smtClean="0"/>
              <a:t>China – societal features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Confucianism</a:t>
            </a:r>
          </a:p>
          <a:p>
            <a:pPr lvl="1"/>
            <a:r>
              <a:rPr lang="en-US" dirty="0" err="1" smtClean="0"/>
              <a:t>K’ung</a:t>
            </a:r>
            <a:r>
              <a:rPr lang="en-US" dirty="0" smtClean="0"/>
              <a:t> Fu-</a:t>
            </a:r>
            <a:r>
              <a:rPr lang="en-US" dirty="0" err="1" smtClean="0"/>
              <a:t>tzu</a:t>
            </a:r>
            <a:r>
              <a:rPr lang="en-US" dirty="0" smtClean="0"/>
              <a:t> 551-479 BC </a:t>
            </a:r>
            <a:r>
              <a:rPr lang="en-US" dirty="0" err="1" smtClean="0"/>
              <a:t>appx</a:t>
            </a:r>
            <a:r>
              <a:rPr lang="en-US" dirty="0" smtClean="0"/>
              <a:t>.</a:t>
            </a:r>
          </a:p>
          <a:p>
            <a:pPr lvl="1"/>
            <a:r>
              <a:rPr lang="en-US" dirty="0" smtClean="0"/>
              <a:t>The Master</a:t>
            </a:r>
          </a:p>
          <a:p>
            <a:pPr lvl="1"/>
            <a:r>
              <a:rPr lang="en-US" dirty="0" smtClean="0"/>
              <a:t>A Teacher</a:t>
            </a:r>
          </a:p>
          <a:p>
            <a:pPr lvl="1"/>
            <a:r>
              <a:rPr lang="en-US" dirty="0" smtClean="0"/>
              <a:t>Through proper conduct a man can solve his problems.</a:t>
            </a:r>
          </a:p>
          <a:p>
            <a:pPr lvl="1"/>
            <a:r>
              <a:rPr lang="en-US" dirty="0" smtClean="0"/>
              <a:t>Five basic human relationships to strive for harmony and order:</a:t>
            </a:r>
          </a:p>
          <a:p>
            <a:pPr lvl="2"/>
            <a:r>
              <a:rPr lang="en-US" dirty="0" smtClean="0"/>
              <a:t>Father/son</a:t>
            </a:r>
          </a:p>
          <a:p>
            <a:pPr lvl="2"/>
            <a:r>
              <a:rPr lang="en-US" dirty="0" smtClean="0"/>
              <a:t>Elder/younger brothers</a:t>
            </a:r>
          </a:p>
          <a:p>
            <a:pPr lvl="2"/>
            <a:r>
              <a:rPr lang="en-US" dirty="0" smtClean="0"/>
              <a:t>Husband/wife</a:t>
            </a:r>
          </a:p>
          <a:p>
            <a:pPr lvl="2"/>
            <a:r>
              <a:rPr lang="en-US" dirty="0" smtClean="0"/>
              <a:t>Friend/friend</a:t>
            </a:r>
          </a:p>
          <a:p>
            <a:pPr lvl="2"/>
            <a:r>
              <a:rPr lang="en-US" dirty="0" smtClean="0"/>
              <a:t>Ruler/subject</a:t>
            </a:r>
          </a:p>
          <a:p>
            <a:pPr lvl="2"/>
            <a:r>
              <a:rPr lang="en-US" dirty="0" smtClean="0"/>
              <a:t>What’s missing?</a:t>
            </a:r>
            <a:endParaRPr lang="en-US" dirty="0"/>
          </a:p>
        </p:txBody>
      </p:sp>
      <p:sp>
        <p:nvSpPr>
          <p:cNvPr id="3" name="Title 2"/>
          <p:cNvSpPr>
            <a:spLocks noGrp="1"/>
          </p:cNvSpPr>
          <p:nvPr>
            <p:ph type="title"/>
          </p:nvPr>
        </p:nvSpPr>
        <p:spPr/>
        <p:txBody>
          <a:bodyPr/>
          <a:lstStyle/>
          <a:p>
            <a:r>
              <a:rPr lang="en-US" dirty="0" smtClean="0"/>
              <a:t>China – thought &amp; life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Taoism</a:t>
            </a:r>
          </a:p>
          <a:p>
            <a:pPr lvl="1"/>
            <a:r>
              <a:rPr lang="en-US" dirty="0" smtClean="0"/>
              <a:t>Lao-</a:t>
            </a:r>
            <a:r>
              <a:rPr lang="en-US" dirty="0" err="1" smtClean="0"/>
              <a:t>tsu</a:t>
            </a:r>
            <a:r>
              <a:rPr lang="en-US" dirty="0" smtClean="0"/>
              <a:t> 604-531 BC </a:t>
            </a:r>
            <a:r>
              <a:rPr lang="en-US" dirty="0" err="1" smtClean="0"/>
              <a:t>appx</a:t>
            </a:r>
            <a:r>
              <a:rPr lang="en-US" dirty="0" smtClean="0"/>
              <a:t>.</a:t>
            </a:r>
          </a:p>
          <a:p>
            <a:pPr lvl="1"/>
            <a:r>
              <a:rPr lang="en-US" dirty="0" smtClean="0"/>
              <a:t>Tao = The Way</a:t>
            </a:r>
          </a:p>
          <a:p>
            <a:pPr lvl="1"/>
            <a:r>
              <a:rPr lang="en-US" dirty="0" smtClean="0"/>
              <a:t>Find peace and happiness by living in harmony with nature.</a:t>
            </a:r>
          </a:p>
          <a:p>
            <a:pPr lvl="1"/>
            <a:r>
              <a:rPr lang="en-US" dirty="0" smtClean="0"/>
              <a:t>Stop striving for power, wealth, learning.</a:t>
            </a:r>
          </a:p>
          <a:p>
            <a:pPr lvl="1"/>
            <a:r>
              <a:rPr lang="en-US" dirty="0" smtClean="0"/>
              <a:t>Adopt a simple way of life.</a:t>
            </a:r>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China – thought &amp; life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b="1" dirty="0" err="1" smtClean="0"/>
              <a:t>Confucianists</a:t>
            </a:r>
            <a:r>
              <a:rPr lang="en-US" sz="4000" dirty="0" smtClean="0"/>
              <a:t> strive for improved government, laws, and education, while </a:t>
            </a:r>
            <a:r>
              <a:rPr lang="en-US" sz="4000" b="1" dirty="0" smtClean="0"/>
              <a:t>Taoists</a:t>
            </a:r>
            <a:r>
              <a:rPr lang="en-US" sz="4000" dirty="0" smtClean="0"/>
              <a:t> minimize external authority and involvement in society.</a:t>
            </a:r>
            <a:endParaRPr lang="en-US" sz="4000" dirty="0"/>
          </a:p>
        </p:txBody>
      </p:sp>
      <p:sp>
        <p:nvSpPr>
          <p:cNvPr id="3" name="Title 2"/>
          <p:cNvSpPr>
            <a:spLocks noGrp="1"/>
          </p:cNvSpPr>
          <p:nvPr>
            <p:ph type="title"/>
          </p:nvPr>
        </p:nvSpPr>
        <p:spPr/>
        <p:txBody>
          <a:bodyPr/>
          <a:lstStyle/>
          <a:p>
            <a:r>
              <a:rPr lang="en-US" dirty="0" smtClean="0"/>
              <a:t>China – thought &amp; life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Create Time line posters illustrating the Chinese dynasties.</a:t>
            </a:r>
          </a:p>
          <a:p>
            <a:pPr lvl="1"/>
            <a:r>
              <a:rPr lang="en-US" dirty="0" smtClean="0"/>
              <a:t>Shang</a:t>
            </a:r>
          </a:p>
          <a:p>
            <a:pPr lvl="1"/>
            <a:r>
              <a:rPr lang="en-US" dirty="0" smtClean="0"/>
              <a:t>Chou</a:t>
            </a:r>
          </a:p>
          <a:p>
            <a:pPr lvl="1"/>
            <a:r>
              <a:rPr lang="en-US" dirty="0" smtClean="0"/>
              <a:t>Ch’in</a:t>
            </a:r>
          </a:p>
          <a:p>
            <a:pPr lvl="1"/>
            <a:r>
              <a:rPr lang="en-US" dirty="0" smtClean="0"/>
              <a:t>Han</a:t>
            </a:r>
          </a:p>
          <a:p>
            <a:pPr lvl="1"/>
            <a:r>
              <a:rPr lang="en-US" dirty="0" err="1" smtClean="0"/>
              <a:t>T’ang</a:t>
            </a:r>
            <a:endParaRPr lang="en-US" dirty="0" smtClean="0"/>
          </a:p>
          <a:p>
            <a:pPr lvl="1"/>
            <a:r>
              <a:rPr lang="en-US" dirty="0" smtClean="0"/>
              <a:t>Sung</a:t>
            </a:r>
          </a:p>
          <a:p>
            <a:pPr lvl="1"/>
            <a:endParaRPr lang="en-US" dirty="0"/>
          </a:p>
        </p:txBody>
      </p:sp>
      <p:sp>
        <p:nvSpPr>
          <p:cNvPr id="3" name="Title 2"/>
          <p:cNvSpPr>
            <a:spLocks noGrp="1"/>
          </p:cNvSpPr>
          <p:nvPr>
            <p:ph type="title"/>
          </p:nvPr>
        </p:nvSpPr>
        <p:spPr/>
        <p:txBody>
          <a:bodyPr/>
          <a:lstStyle/>
          <a:p>
            <a:r>
              <a:rPr lang="en-US" dirty="0" smtClean="0"/>
              <a:t>China’s Dynastic History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Silk</a:t>
            </a:r>
          </a:p>
          <a:p>
            <a:r>
              <a:rPr lang="en-US" dirty="0" smtClean="0"/>
              <a:t>Porcelain</a:t>
            </a:r>
          </a:p>
          <a:p>
            <a:r>
              <a:rPr lang="en-US" dirty="0" smtClean="0"/>
              <a:t>Printing, block printing and moveable type</a:t>
            </a:r>
          </a:p>
          <a:p>
            <a:r>
              <a:rPr lang="en-US" dirty="0" smtClean="0"/>
              <a:t>Paper</a:t>
            </a:r>
          </a:p>
          <a:p>
            <a:r>
              <a:rPr lang="en-US" dirty="0" smtClean="0"/>
              <a:t>Ink</a:t>
            </a:r>
          </a:p>
          <a:p>
            <a:r>
              <a:rPr lang="en-US" dirty="0" smtClean="0"/>
              <a:t>Magnetic compass</a:t>
            </a:r>
          </a:p>
          <a:p>
            <a:r>
              <a:rPr lang="en-US" dirty="0" smtClean="0"/>
              <a:t>Gunpowder</a:t>
            </a:r>
          </a:p>
          <a:p>
            <a:endParaRPr lang="en-US" dirty="0"/>
          </a:p>
        </p:txBody>
      </p:sp>
      <p:sp>
        <p:nvSpPr>
          <p:cNvPr id="3" name="Title 2"/>
          <p:cNvSpPr>
            <a:spLocks noGrp="1"/>
          </p:cNvSpPr>
          <p:nvPr>
            <p:ph type="title"/>
          </p:nvPr>
        </p:nvSpPr>
        <p:spPr/>
        <p:txBody>
          <a:bodyPr/>
          <a:lstStyle/>
          <a:p>
            <a:r>
              <a:rPr lang="en-US" dirty="0" smtClean="0"/>
              <a:t>Chinese contributions</a:t>
            </a:r>
            <a:endParaRPr lang="en-US" dirty="0"/>
          </a:p>
        </p:txBody>
      </p:sp>
      <p:pic>
        <p:nvPicPr>
          <p:cNvPr id="4" name="Picture 3" descr="porcelain.jpg"/>
          <p:cNvPicPr>
            <a:picLocks noChangeAspect="1"/>
          </p:cNvPicPr>
          <p:nvPr/>
        </p:nvPicPr>
        <p:blipFill>
          <a:blip r:embed="rId2" cstate="print"/>
          <a:stretch>
            <a:fillRect/>
          </a:stretch>
        </p:blipFill>
        <p:spPr>
          <a:xfrm>
            <a:off x="4419599" y="3276600"/>
            <a:ext cx="4476751" cy="3352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Island nation</a:t>
            </a:r>
          </a:p>
          <a:p>
            <a:r>
              <a:rPr lang="en-US" dirty="0" smtClean="0"/>
              <a:t>All together about the size of California</a:t>
            </a:r>
          </a:p>
          <a:p>
            <a:r>
              <a:rPr lang="en-US" dirty="0" smtClean="0"/>
              <a:t>Fewer written records than China</a:t>
            </a:r>
          </a:p>
          <a:p>
            <a:r>
              <a:rPr lang="en-US" dirty="0" smtClean="0"/>
              <a:t>Oral tradition-myths and legends</a:t>
            </a:r>
          </a:p>
          <a:p>
            <a:pPr>
              <a:buNone/>
            </a:pPr>
            <a:endParaRPr lang="en-US" dirty="0" smtClean="0"/>
          </a:p>
          <a:p>
            <a:endParaRPr lang="en-US" dirty="0"/>
          </a:p>
        </p:txBody>
      </p:sp>
      <p:sp>
        <p:nvSpPr>
          <p:cNvPr id="3" name="Title 2"/>
          <p:cNvSpPr>
            <a:spLocks noGrp="1"/>
          </p:cNvSpPr>
          <p:nvPr>
            <p:ph type="title"/>
          </p:nvPr>
        </p:nvSpPr>
        <p:spPr/>
        <p:txBody>
          <a:bodyPr/>
          <a:lstStyle/>
          <a:p>
            <a:r>
              <a:rPr lang="en-US" dirty="0" smtClean="0"/>
              <a:t>Japan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Clans  - family groups</a:t>
            </a:r>
          </a:p>
          <a:p>
            <a:r>
              <a:rPr lang="en-US" dirty="0" smtClean="0"/>
              <a:t>Chieftain – political and religious leader</a:t>
            </a:r>
          </a:p>
          <a:p>
            <a:r>
              <a:rPr lang="en-US" dirty="0" smtClean="0"/>
              <a:t>Clans fought each other.</a:t>
            </a:r>
            <a:endParaRPr lang="en-US" dirty="0"/>
          </a:p>
        </p:txBody>
      </p:sp>
      <p:sp>
        <p:nvSpPr>
          <p:cNvPr id="3" name="Title 2"/>
          <p:cNvSpPr>
            <a:spLocks noGrp="1"/>
          </p:cNvSpPr>
          <p:nvPr>
            <p:ph type="title"/>
          </p:nvPr>
        </p:nvSpPr>
        <p:spPr/>
        <p:txBody>
          <a:bodyPr/>
          <a:lstStyle/>
          <a:p>
            <a:r>
              <a:rPr lang="en-US" dirty="0" smtClean="0"/>
              <a:t>Japan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5</a:t>
            </a:r>
            <a:r>
              <a:rPr lang="en-US" baseline="30000" dirty="0" smtClean="0"/>
              <a:t>th</a:t>
            </a:r>
            <a:r>
              <a:rPr lang="en-US" dirty="0" smtClean="0"/>
              <a:t> century – One clan gained dominance</a:t>
            </a:r>
          </a:p>
          <a:p>
            <a:r>
              <a:rPr lang="en-US" dirty="0" smtClean="0"/>
              <a:t>Yamato on the island of Honshu</a:t>
            </a:r>
          </a:p>
          <a:p>
            <a:r>
              <a:rPr lang="en-US" dirty="0" smtClean="0"/>
              <a:t>Jimmy </a:t>
            </a:r>
            <a:r>
              <a:rPr lang="en-US" dirty="0" err="1" smtClean="0"/>
              <a:t>Tenno</a:t>
            </a:r>
            <a:r>
              <a:rPr lang="en-US" dirty="0" smtClean="0"/>
              <a:t> – legendary first emperor of Japan.</a:t>
            </a:r>
          </a:p>
          <a:p>
            <a:r>
              <a:rPr lang="en-US" dirty="0" err="1" smtClean="0"/>
              <a:t>Yamatos</a:t>
            </a:r>
            <a:r>
              <a:rPr lang="en-US" dirty="0" smtClean="0"/>
              <a:t> claim they are descended from Jimmy </a:t>
            </a:r>
            <a:r>
              <a:rPr lang="en-US" dirty="0" err="1" smtClean="0"/>
              <a:t>Tenno</a:t>
            </a:r>
            <a:r>
              <a:rPr lang="en-US" dirty="0" smtClean="0"/>
              <a:t>.</a:t>
            </a:r>
          </a:p>
          <a:p>
            <a:r>
              <a:rPr lang="en-US" dirty="0" smtClean="0"/>
              <a:t>Later all emperors claimed descent from Jimmy </a:t>
            </a:r>
            <a:r>
              <a:rPr lang="en-US" dirty="0" err="1" smtClean="0"/>
              <a:t>Tenno</a:t>
            </a:r>
            <a:r>
              <a:rPr lang="en-US" dirty="0" smtClean="0"/>
              <a:t>.</a:t>
            </a:r>
          </a:p>
          <a:p>
            <a:r>
              <a:rPr lang="en-US" dirty="0" smtClean="0"/>
              <a:t>Therefore, Japan has one ruling imperial family.</a:t>
            </a:r>
          </a:p>
          <a:p>
            <a:endParaRPr lang="en-US" dirty="0"/>
          </a:p>
        </p:txBody>
      </p:sp>
      <p:sp>
        <p:nvSpPr>
          <p:cNvPr id="3" name="Title 2"/>
          <p:cNvSpPr>
            <a:spLocks noGrp="1"/>
          </p:cNvSpPr>
          <p:nvPr>
            <p:ph type="title"/>
          </p:nvPr>
        </p:nvSpPr>
        <p:spPr/>
        <p:txBody>
          <a:bodyPr/>
          <a:lstStyle/>
          <a:p>
            <a:r>
              <a:rPr lang="en-US" dirty="0" smtClean="0"/>
              <a:t>Japan</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r>
              <a:rPr lang="en-US" dirty="0" smtClean="0"/>
              <a:t>Religion – </a:t>
            </a:r>
            <a:r>
              <a:rPr lang="en-US" dirty="0" err="1" smtClean="0"/>
              <a:t>Shintoism</a:t>
            </a:r>
            <a:endParaRPr lang="en-US" dirty="0" smtClean="0"/>
          </a:p>
          <a:p>
            <a:r>
              <a:rPr lang="en-US" dirty="0" smtClean="0"/>
              <a:t>“The way of the gods”</a:t>
            </a:r>
          </a:p>
          <a:p>
            <a:r>
              <a:rPr lang="en-US" dirty="0" smtClean="0"/>
              <a:t>Originally nature worship</a:t>
            </a:r>
          </a:p>
          <a:p>
            <a:r>
              <a:rPr lang="en-US" dirty="0" smtClean="0"/>
              <a:t>Became a religion of feeling, love for one’s homeland, loyalty to one’s clan, and reverence for one’s emperor.</a:t>
            </a:r>
          </a:p>
          <a:p>
            <a:pPr>
              <a:buNone/>
            </a:pPr>
            <a:endParaRPr lang="en-US" dirty="0"/>
          </a:p>
        </p:txBody>
      </p:sp>
      <p:pic>
        <p:nvPicPr>
          <p:cNvPr id="5" name="Content Placeholder 4" descr="shintoism.jpg"/>
          <p:cNvPicPr>
            <a:picLocks noGrp="1" noChangeAspect="1"/>
          </p:cNvPicPr>
          <p:nvPr>
            <p:ph sz="half" idx="2"/>
          </p:nvPr>
        </p:nvPicPr>
        <p:blipFill>
          <a:blip r:embed="rId2" cstate="print"/>
          <a:stretch>
            <a:fillRect/>
          </a:stretch>
        </p:blipFill>
        <p:spPr>
          <a:xfrm>
            <a:off x="4648200" y="2031773"/>
            <a:ext cx="4038600" cy="3424692"/>
          </a:xfrm>
        </p:spPr>
      </p:pic>
      <p:sp>
        <p:nvSpPr>
          <p:cNvPr id="3" name="Title 2"/>
          <p:cNvSpPr>
            <a:spLocks noGrp="1"/>
          </p:cNvSpPr>
          <p:nvPr>
            <p:ph type="title"/>
          </p:nvPr>
        </p:nvSpPr>
        <p:spPr/>
        <p:txBody>
          <a:bodyPr/>
          <a:lstStyle/>
          <a:p>
            <a:r>
              <a:rPr lang="en-US" dirty="0" smtClean="0"/>
              <a:t>Japan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Chinese influence on Japan.gif"/>
          <p:cNvPicPr>
            <a:picLocks noGrp="1" noChangeAspect="1"/>
          </p:cNvPicPr>
          <p:nvPr>
            <p:ph sz="half" idx="1"/>
          </p:nvPr>
        </p:nvPicPr>
        <p:blipFill>
          <a:blip r:embed="rId2" cstate="print"/>
          <a:stretch>
            <a:fillRect/>
          </a:stretch>
        </p:blipFill>
        <p:spPr>
          <a:xfrm>
            <a:off x="381001" y="1600201"/>
            <a:ext cx="4296336" cy="4185224"/>
          </a:xfrm>
        </p:spPr>
      </p:pic>
      <p:sp>
        <p:nvSpPr>
          <p:cNvPr id="3" name="Content Placeholder 2"/>
          <p:cNvSpPr>
            <a:spLocks noGrp="1"/>
          </p:cNvSpPr>
          <p:nvPr>
            <p:ph sz="half" idx="2"/>
          </p:nvPr>
        </p:nvSpPr>
        <p:spPr/>
        <p:txBody>
          <a:bodyPr>
            <a:normAutofit lnSpcReduction="10000"/>
          </a:bodyPr>
          <a:lstStyle/>
          <a:p>
            <a:r>
              <a:rPr lang="en-US" dirty="0" smtClean="0"/>
              <a:t>Chinese invaded in 5</a:t>
            </a:r>
            <a:r>
              <a:rPr lang="en-US" baseline="30000" dirty="0" smtClean="0"/>
              <a:t>th</a:t>
            </a:r>
            <a:r>
              <a:rPr lang="en-US" dirty="0" smtClean="0"/>
              <a:t> – 8</a:t>
            </a:r>
            <a:r>
              <a:rPr lang="en-US" baseline="30000" dirty="0" smtClean="0"/>
              <a:t>th</a:t>
            </a:r>
            <a:r>
              <a:rPr lang="en-US" dirty="0" smtClean="0"/>
              <a:t> centuries.</a:t>
            </a:r>
          </a:p>
          <a:p>
            <a:r>
              <a:rPr lang="en-US" dirty="0" smtClean="0"/>
              <a:t>Cultural invasion: ideas, art, learning</a:t>
            </a:r>
          </a:p>
          <a:p>
            <a:pPr lvl="1"/>
            <a:r>
              <a:rPr lang="en-US" dirty="0" smtClean="0"/>
              <a:t>Chinese writing system</a:t>
            </a:r>
          </a:p>
          <a:p>
            <a:pPr lvl="1"/>
            <a:r>
              <a:rPr lang="en-US" dirty="0" smtClean="0"/>
              <a:t>Buddhism</a:t>
            </a:r>
          </a:p>
          <a:p>
            <a:pPr lvl="1"/>
            <a:r>
              <a:rPr lang="en-US" dirty="0" smtClean="0"/>
              <a:t>Weights &amp; measures</a:t>
            </a:r>
          </a:p>
          <a:p>
            <a:pPr lvl="1"/>
            <a:r>
              <a:rPr lang="en-US" dirty="0" smtClean="0"/>
              <a:t>Medical practices, calendar, furniture and dress, architecture</a:t>
            </a:r>
            <a:endParaRPr lang="en-US" dirty="0"/>
          </a:p>
        </p:txBody>
      </p:sp>
      <p:sp>
        <p:nvSpPr>
          <p:cNvPr id="4" name="Title 3"/>
          <p:cNvSpPr>
            <a:spLocks noGrp="1"/>
          </p:cNvSpPr>
          <p:nvPr>
            <p:ph type="title"/>
          </p:nvPr>
        </p:nvSpPr>
        <p:spPr/>
        <p:txBody>
          <a:bodyPr/>
          <a:lstStyle/>
          <a:p>
            <a:r>
              <a:rPr lang="en-US" dirty="0" smtClean="0"/>
              <a:t>Influence of China on Japan</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Modeled government on the Chinese </a:t>
            </a:r>
            <a:r>
              <a:rPr lang="en-US" dirty="0" err="1" smtClean="0"/>
              <a:t>T’ang</a:t>
            </a:r>
            <a:r>
              <a:rPr lang="en-US" dirty="0" smtClean="0"/>
              <a:t> Dynasty.</a:t>
            </a:r>
          </a:p>
          <a:p>
            <a:r>
              <a:rPr lang="en-US" dirty="0" smtClean="0"/>
              <a:t>Stronger emperor</a:t>
            </a:r>
          </a:p>
          <a:p>
            <a:r>
              <a:rPr lang="en-US" dirty="0" smtClean="0"/>
              <a:t>Civil service system</a:t>
            </a:r>
          </a:p>
          <a:p>
            <a:r>
              <a:rPr lang="en-US" dirty="0" smtClean="0"/>
              <a:t>Judicial code</a:t>
            </a:r>
          </a:p>
          <a:p>
            <a:r>
              <a:rPr lang="en-US" dirty="0" smtClean="0"/>
              <a:t>Tax system</a:t>
            </a:r>
          </a:p>
          <a:p>
            <a:r>
              <a:rPr lang="en-US" dirty="0" smtClean="0"/>
              <a:t>Power actually rested in the hands of several powerful families.</a:t>
            </a:r>
          </a:p>
          <a:p>
            <a:pPr lvl="1">
              <a:buNone/>
            </a:pPr>
            <a:r>
              <a:rPr lang="en-US" dirty="0" smtClean="0"/>
              <a:t>Example: The Fujiwara – married their daughters into the royal family…forced to abdicate.</a:t>
            </a:r>
          </a:p>
          <a:p>
            <a:endParaRPr lang="en-US" dirty="0"/>
          </a:p>
        </p:txBody>
      </p:sp>
      <p:sp>
        <p:nvSpPr>
          <p:cNvPr id="4" name="Title 3"/>
          <p:cNvSpPr>
            <a:spLocks noGrp="1"/>
          </p:cNvSpPr>
          <p:nvPr>
            <p:ph type="title"/>
          </p:nvPr>
        </p:nvSpPr>
        <p:spPr/>
        <p:txBody>
          <a:bodyPr/>
          <a:lstStyle/>
          <a:p>
            <a:r>
              <a:rPr lang="en-US" dirty="0" smtClean="0"/>
              <a:t>The Great Change - </a:t>
            </a:r>
            <a:r>
              <a:rPr lang="en-US" dirty="0" err="1" smtClean="0"/>
              <a:t>Taika</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hogun.jpg"/>
          <p:cNvPicPr>
            <a:picLocks noGrp="1" noChangeAspect="1"/>
          </p:cNvPicPr>
          <p:nvPr>
            <p:ph sz="half" idx="1"/>
          </p:nvPr>
        </p:nvPicPr>
        <p:blipFill>
          <a:blip r:embed="rId2" cstate="print"/>
          <a:stretch>
            <a:fillRect/>
          </a:stretch>
        </p:blipFill>
        <p:spPr>
          <a:xfrm>
            <a:off x="508850" y="1600200"/>
            <a:ext cx="3652158" cy="4648200"/>
          </a:xfrm>
        </p:spPr>
      </p:pic>
      <p:sp>
        <p:nvSpPr>
          <p:cNvPr id="5" name="Content Placeholder 4"/>
          <p:cNvSpPr>
            <a:spLocks noGrp="1"/>
          </p:cNvSpPr>
          <p:nvPr>
            <p:ph sz="half" idx="2"/>
          </p:nvPr>
        </p:nvSpPr>
        <p:spPr/>
        <p:txBody>
          <a:bodyPr/>
          <a:lstStyle/>
          <a:p>
            <a:r>
              <a:rPr lang="en-US" dirty="0" smtClean="0"/>
              <a:t>Corruption &amp; bankruptcy</a:t>
            </a:r>
          </a:p>
          <a:p>
            <a:r>
              <a:rPr lang="en-US" dirty="0" smtClean="0"/>
              <a:t>Disorder</a:t>
            </a:r>
          </a:p>
          <a:p>
            <a:r>
              <a:rPr lang="en-US" dirty="0" smtClean="0"/>
              <a:t>Strong military CLANS</a:t>
            </a:r>
          </a:p>
          <a:p>
            <a:r>
              <a:rPr lang="en-US" dirty="0" smtClean="0"/>
              <a:t>SHOGUN – great general 1192-1868</a:t>
            </a:r>
          </a:p>
          <a:p>
            <a:endParaRPr lang="en-US" dirty="0"/>
          </a:p>
        </p:txBody>
      </p:sp>
      <p:sp>
        <p:nvSpPr>
          <p:cNvPr id="3" name="Title 2"/>
          <p:cNvSpPr>
            <a:spLocks noGrp="1"/>
          </p:cNvSpPr>
          <p:nvPr>
            <p:ph type="title"/>
          </p:nvPr>
        </p:nvSpPr>
        <p:spPr/>
        <p:txBody>
          <a:bodyPr/>
          <a:lstStyle/>
          <a:p>
            <a:r>
              <a:rPr lang="en-US" dirty="0" smtClean="0"/>
              <a:t>Rise of the Samurai</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lstStyle/>
          <a:p>
            <a:r>
              <a:rPr lang="en-US" dirty="0" smtClean="0"/>
              <a:t>Samurai (</a:t>
            </a:r>
            <a:r>
              <a:rPr lang="en-US" dirty="0" err="1" smtClean="0"/>
              <a:t>bushi</a:t>
            </a:r>
            <a:r>
              <a:rPr lang="en-US" dirty="0" smtClean="0"/>
              <a:t>) – Warrior Class</a:t>
            </a:r>
          </a:p>
          <a:p>
            <a:r>
              <a:rPr lang="en-US" dirty="0" smtClean="0"/>
              <a:t>Bushido – military code, loyalty, duty, honor, justice, courage, sincerity, and politeness</a:t>
            </a:r>
          </a:p>
          <a:p>
            <a:r>
              <a:rPr lang="en-US" dirty="0" smtClean="0"/>
              <a:t>Hara-kiri</a:t>
            </a:r>
          </a:p>
          <a:p>
            <a:endParaRPr lang="en-US" dirty="0"/>
          </a:p>
        </p:txBody>
      </p:sp>
      <p:pic>
        <p:nvPicPr>
          <p:cNvPr id="8" name="Content Placeholder 7" descr="samurai with sword bw.jpg"/>
          <p:cNvPicPr>
            <a:picLocks noGrp="1" noChangeAspect="1"/>
          </p:cNvPicPr>
          <p:nvPr>
            <p:ph sz="half" idx="2"/>
          </p:nvPr>
        </p:nvPicPr>
        <p:blipFill>
          <a:blip r:embed="rId2" cstate="print"/>
          <a:stretch>
            <a:fillRect/>
          </a:stretch>
        </p:blipFill>
        <p:spPr>
          <a:xfrm>
            <a:off x="5867400" y="228600"/>
            <a:ext cx="3018457" cy="3786791"/>
          </a:xfrm>
        </p:spPr>
      </p:pic>
      <p:sp>
        <p:nvSpPr>
          <p:cNvPr id="5" name="Title 4"/>
          <p:cNvSpPr>
            <a:spLocks noGrp="1"/>
          </p:cNvSpPr>
          <p:nvPr>
            <p:ph type="title"/>
          </p:nvPr>
        </p:nvSpPr>
        <p:spPr/>
        <p:txBody>
          <a:bodyPr/>
          <a:lstStyle/>
          <a:p>
            <a:r>
              <a:rPr lang="en-US" dirty="0" smtClean="0"/>
              <a:t>Samurai</a:t>
            </a:r>
            <a:endParaRPr lang="en-US" dirty="0"/>
          </a:p>
        </p:txBody>
      </p:sp>
      <p:pic>
        <p:nvPicPr>
          <p:cNvPr id="9" name="Picture 8" descr="samurai 2.jpg"/>
          <p:cNvPicPr>
            <a:picLocks noChangeAspect="1"/>
          </p:cNvPicPr>
          <p:nvPr/>
        </p:nvPicPr>
        <p:blipFill>
          <a:blip r:embed="rId3" cstate="print"/>
          <a:stretch>
            <a:fillRect/>
          </a:stretch>
        </p:blipFill>
        <p:spPr>
          <a:xfrm>
            <a:off x="4419599" y="2819400"/>
            <a:ext cx="2725107" cy="36169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Like many other civilizations we’ve studied, India also developed around rivers.</a:t>
            </a:r>
          </a:p>
          <a:p>
            <a:pPr lvl="1"/>
            <a:r>
              <a:rPr lang="en-US" dirty="0" smtClean="0"/>
              <a:t>Indus River</a:t>
            </a:r>
          </a:p>
          <a:p>
            <a:pPr lvl="1"/>
            <a:r>
              <a:rPr lang="en-US" dirty="0" smtClean="0"/>
              <a:t>Ganges River</a:t>
            </a:r>
            <a:endParaRPr lang="en-US" dirty="0"/>
          </a:p>
        </p:txBody>
      </p:sp>
      <p:sp>
        <p:nvSpPr>
          <p:cNvPr id="3" name="Title 2"/>
          <p:cNvSpPr>
            <a:spLocks noGrp="1"/>
          </p:cNvSpPr>
          <p:nvPr>
            <p:ph type="title"/>
          </p:nvPr>
        </p:nvSpPr>
        <p:spPr/>
        <p:txBody>
          <a:bodyPr/>
          <a:lstStyle/>
          <a:p>
            <a:endParaRPr lang="en-US"/>
          </a:p>
        </p:txBody>
      </p:sp>
      <p:pic>
        <p:nvPicPr>
          <p:cNvPr id="4" name="Picture 3" descr="Indus River.jpg"/>
          <p:cNvPicPr>
            <a:picLocks noChangeAspect="1"/>
          </p:cNvPicPr>
          <p:nvPr/>
        </p:nvPicPr>
        <p:blipFill>
          <a:blip r:embed="rId2" cstate="print"/>
          <a:stretch>
            <a:fillRect/>
          </a:stretch>
        </p:blipFill>
        <p:spPr>
          <a:xfrm>
            <a:off x="4191000" y="3048000"/>
            <a:ext cx="4457700" cy="3343275"/>
          </a:xfrm>
          <a:prstGeom prst="rect">
            <a:avLst/>
          </a:prstGeom>
        </p:spPr>
      </p:pic>
      <p:sp>
        <p:nvSpPr>
          <p:cNvPr id="5" name="TextBox 4"/>
          <p:cNvSpPr txBox="1"/>
          <p:nvPr/>
        </p:nvSpPr>
        <p:spPr>
          <a:xfrm>
            <a:off x="533400" y="5334000"/>
            <a:ext cx="1428596" cy="369332"/>
          </a:xfrm>
          <a:prstGeom prst="rect">
            <a:avLst/>
          </a:prstGeom>
          <a:noFill/>
        </p:spPr>
        <p:txBody>
          <a:bodyPr wrap="none" rtlCol="0">
            <a:spAutoFit/>
          </a:bodyPr>
          <a:lstStyle/>
          <a:p>
            <a:r>
              <a:rPr lang="en-US" dirty="0" smtClean="0"/>
              <a:t>Indus River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circle(in)">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ircle(in)">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Mongols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u="sng" dirty="0" smtClean="0"/>
              <a:t>Mongol</a:t>
            </a:r>
            <a:r>
              <a:rPr lang="en-US" dirty="0" smtClean="0"/>
              <a:t> people came from the north of China, known today as </a:t>
            </a:r>
            <a:r>
              <a:rPr lang="en-US" u="sng" dirty="0" smtClean="0"/>
              <a:t>Mongolia</a:t>
            </a:r>
            <a:r>
              <a:rPr lang="en-US" dirty="0" smtClean="0"/>
              <a:t>.</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Modern Asia Map.jpg"/>
          <p:cNvPicPr>
            <a:picLocks noChangeAspect="1"/>
          </p:cNvPicPr>
          <p:nvPr/>
        </p:nvPicPr>
        <p:blipFill>
          <a:blip r:embed="rId2" cstate="print"/>
          <a:stretch>
            <a:fillRect/>
          </a:stretch>
        </p:blipFill>
        <p:spPr>
          <a:xfrm>
            <a:off x="838200" y="2667000"/>
            <a:ext cx="1885950" cy="2428875"/>
          </a:xfrm>
          <a:prstGeom prst="rect">
            <a:avLst/>
          </a:prstGeom>
        </p:spPr>
      </p:pic>
      <p:pic>
        <p:nvPicPr>
          <p:cNvPr id="5" name="Picture 4" descr="mongolia-territory-map1.gif.jpg"/>
          <p:cNvPicPr>
            <a:picLocks noChangeAspect="1"/>
          </p:cNvPicPr>
          <p:nvPr/>
        </p:nvPicPr>
        <p:blipFill>
          <a:blip r:embed="rId3" cstate="print"/>
          <a:stretch>
            <a:fillRect/>
          </a:stretch>
        </p:blipFill>
        <p:spPr>
          <a:xfrm>
            <a:off x="3429000" y="2743200"/>
            <a:ext cx="4533900" cy="324802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the 13</a:t>
            </a:r>
            <a:r>
              <a:rPr lang="en-US" baseline="30000" dirty="0" smtClean="0"/>
              <a:t>th</a:t>
            </a:r>
            <a:r>
              <a:rPr lang="en-US" dirty="0" smtClean="0"/>
              <a:t> Century, the Mongols united the people of central Asia and spread across Asia from China to Russia, south into the Byzantine territory and the Muslim territory. </a:t>
            </a:r>
          </a:p>
          <a:p>
            <a:r>
              <a:rPr lang="en-US" dirty="0" smtClean="0"/>
              <a:t>Later then even invaded parts of India.</a:t>
            </a:r>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400" dirty="0" smtClean="0"/>
              <a:t>In less than 100 years, the Mongols had built the largest land empire in history.</a:t>
            </a:r>
          </a:p>
          <a:p>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Their leader was </a:t>
            </a:r>
            <a:r>
              <a:rPr lang="en-US" dirty="0" err="1" smtClean="0"/>
              <a:t>Temujin</a:t>
            </a:r>
            <a:r>
              <a:rPr lang="en-US" dirty="0" smtClean="0"/>
              <a:t>, later known as Genghis Khan, who became his tribal leader at the age of 13 when his father was murdered. (1162 AD)</a:t>
            </a:r>
          </a:p>
          <a:p>
            <a:r>
              <a:rPr lang="en-US" dirty="0" smtClean="0"/>
              <a:t>Genghis Khan means “</a:t>
            </a:r>
            <a:r>
              <a:rPr lang="en-US" b="1" dirty="0" smtClean="0"/>
              <a:t>universal ruler</a:t>
            </a:r>
            <a:r>
              <a:rPr lang="en-US" dirty="0" smtClean="0"/>
              <a:t>.”</a:t>
            </a:r>
          </a:p>
          <a:p>
            <a:r>
              <a:rPr lang="en-US" b="1" dirty="0" smtClean="0"/>
              <a:t>He was one of the greatest conquerors in history</a:t>
            </a:r>
            <a:r>
              <a:rPr lang="en-US" dirty="0" smtClean="0"/>
              <a:t>.</a:t>
            </a:r>
          </a:p>
          <a:p>
            <a:r>
              <a:rPr lang="en-US" dirty="0" smtClean="0"/>
              <a:t>(See map  page 167.)</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enghis-khan-bust.jpg"/>
          <p:cNvPicPr>
            <a:picLocks noGrp="1" noChangeAspect="1"/>
          </p:cNvPicPr>
          <p:nvPr>
            <p:ph idx="1"/>
          </p:nvPr>
        </p:nvPicPr>
        <p:blipFill>
          <a:blip r:embed="rId2" cstate="print"/>
          <a:stretch>
            <a:fillRect/>
          </a:stretch>
        </p:blipFill>
        <p:spPr>
          <a:xfrm>
            <a:off x="2057400" y="609600"/>
            <a:ext cx="4754902" cy="4525962"/>
          </a:xfrm>
        </p:spPr>
      </p:pic>
      <p:sp>
        <p:nvSpPr>
          <p:cNvPr id="3" name="Title 2"/>
          <p:cNvSpPr>
            <a:spLocks noGrp="1"/>
          </p:cNvSpPr>
          <p:nvPr>
            <p:ph type="title"/>
          </p:nvPr>
        </p:nvSpPr>
        <p:spPr/>
        <p:txBody>
          <a:bodyPr/>
          <a:lstStyle/>
          <a:p>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Mongols were fearsome warriors who terrorized the people they conquered.</a:t>
            </a:r>
          </a:p>
          <a:p>
            <a:r>
              <a:rPr lang="en-US" dirty="0" smtClean="0"/>
              <a:t>They sometimes massacred entire populations as an example to those yet to be conquered, that resistance was futile.</a:t>
            </a:r>
          </a:p>
          <a:p>
            <a:r>
              <a:rPr lang="en-US" dirty="0" smtClean="0"/>
              <a:t>The Mongols left fear, destruction, and death in their wake.</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Despite the Mongols’ brutality, they allowed the conquered peoples to keep their own religions.</a:t>
            </a:r>
          </a:p>
          <a:p>
            <a:r>
              <a:rPr lang="en-US" dirty="0" smtClean="0"/>
              <a:t>Many Mongols even converted to the religions of the people they conquered, especially Islam.</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Genghis Khan died, the Mongols continued to advance.</a:t>
            </a:r>
          </a:p>
          <a:p>
            <a:r>
              <a:rPr lang="en-US" dirty="0" smtClean="0"/>
              <a:t>Finally the empire became too large for one ruler to manage, and it broke up into separate Mongol states, ruled by Mongol generals, usually descendants of Genghis Khan.</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Several states that developed out of the vast Mongolian empire were</a:t>
            </a:r>
          </a:p>
          <a:p>
            <a:pPr lvl="1"/>
            <a:r>
              <a:rPr lang="en-US" dirty="0" smtClean="0"/>
              <a:t>China</a:t>
            </a:r>
          </a:p>
          <a:p>
            <a:pPr lvl="1"/>
            <a:r>
              <a:rPr lang="en-US" dirty="0" smtClean="0"/>
              <a:t>Russia</a:t>
            </a:r>
          </a:p>
          <a:p>
            <a:pPr lvl="1"/>
            <a:r>
              <a:rPr lang="en-US" dirty="0" smtClean="0"/>
              <a:t>Central Asia</a:t>
            </a:r>
          </a:p>
          <a:p>
            <a:pPr lvl="1"/>
            <a:r>
              <a:rPr lang="en-US" dirty="0" smtClean="0"/>
              <a:t>India</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Indus River Valley civilization began around 2300 B.C.</a:t>
            </a:r>
          </a:p>
          <a:p>
            <a:r>
              <a:rPr lang="en-US" dirty="0" err="1" smtClean="0"/>
              <a:t>Mohenjo</a:t>
            </a:r>
            <a:r>
              <a:rPr lang="en-US" dirty="0" smtClean="0"/>
              <a:t> </a:t>
            </a:r>
            <a:r>
              <a:rPr lang="en-US" dirty="0" err="1" smtClean="0"/>
              <a:t>Daro</a:t>
            </a:r>
            <a:r>
              <a:rPr lang="en-US" dirty="0" smtClean="0"/>
              <a:t> and Harappa -leading cities.</a:t>
            </a:r>
          </a:p>
          <a:p>
            <a:r>
              <a:rPr lang="en-US" dirty="0" smtClean="0"/>
              <a:t>Elaborate drainage &amp; sewer systems.</a:t>
            </a:r>
          </a:p>
          <a:p>
            <a:r>
              <a:rPr lang="en-US" dirty="0" smtClean="0"/>
              <a:t>Traded with Egypt and Mesopotamia.</a:t>
            </a:r>
          </a:p>
          <a:p>
            <a:r>
              <a:rPr lang="en-US" dirty="0" smtClean="0"/>
              <a:t>Ended suddenly.</a:t>
            </a:r>
          </a:p>
          <a:p>
            <a:endParaRPr lang="en-US" dirty="0"/>
          </a:p>
        </p:txBody>
      </p:sp>
      <p:sp>
        <p:nvSpPr>
          <p:cNvPr id="3" name="Title 2"/>
          <p:cNvSpPr>
            <a:spLocks noGrp="1"/>
          </p:cNvSpPr>
          <p:nvPr>
            <p:ph type="title"/>
          </p:nvPr>
        </p:nvSpPr>
        <p:spPr/>
        <p:txBody>
          <a:bodyPr/>
          <a:lstStyle/>
          <a:p>
            <a:r>
              <a:rPr lang="en-US" dirty="0" smtClean="0"/>
              <a:t>Indus River Valley Civilization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Yuan Dynasty in China (1279-1368)</a:t>
            </a:r>
          </a:p>
          <a:p>
            <a:pPr lvl="1"/>
            <a:r>
              <a:rPr lang="en-US" dirty="0" smtClean="0"/>
              <a:t>The Great Wall of China could not stop the Mongols from invading China.</a:t>
            </a:r>
          </a:p>
          <a:p>
            <a:pPr lvl="1"/>
            <a:r>
              <a:rPr lang="en-US" dirty="0" smtClean="0"/>
              <a:t>Genghis Khan’s grandson, </a:t>
            </a:r>
            <a:r>
              <a:rPr lang="en-US" b="1" u="sng" dirty="0" smtClean="0"/>
              <a:t>Kublai Khan</a:t>
            </a:r>
            <a:r>
              <a:rPr lang="en-US" dirty="0" smtClean="0"/>
              <a:t>, a learned a wise ruler, began the conquest of China.</a:t>
            </a:r>
          </a:p>
          <a:p>
            <a:pPr lvl="1"/>
            <a:r>
              <a:rPr lang="en-US" dirty="0" smtClean="0"/>
              <a:t>Kublai Khan established the Yuan Dynasty.</a:t>
            </a:r>
            <a:endParaRPr lang="en-US" dirty="0"/>
          </a:p>
        </p:txBody>
      </p:sp>
      <p:sp>
        <p:nvSpPr>
          <p:cNvPr id="3" name="Title 2"/>
          <p:cNvSpPr>
            <a:spLocks noGrp="1"/>
          </p:cNvSpPr>
          <p:nvPr>
            <p:ph type="title"/>
          </p:nvPr>
        </p:nvSpPr>
        <p:spPr/>
        <p:txBody>
          <a:bodyPr/>
          <a:lstStyle/>
          <a:p>
            <a:r>
              <a:rPr lang="en-US" dirty="0" smtClean="0"/>
              <a:t>The Mongols</a:t>
            </a:r>
            <a:endParaRPr lang="en-US" dirty="0"/>
          </a:p>
        </p:txBody>
      </p:sp>
      <p:pic>
        <p:nvPicPr>
          <p:cNvPr id="4" name="Picture 3" descr="Kublai_Khan.gif"/>
          <p:cNvPicPr>
            <a:picLocks noChangeAspect="1"/>
          </p:cNvPicPr>
          <p:nvPr/>
        </p:nvPicPr>
        <p:blipFill>
          <a:blip r:embed="rId2" cstate="print"/>
          <a:stretch>
            <a:fillRect/>
          </a:stretch>
        </p:blipFill>
        <p:spPr>
          <a:xfrm>
            <a:off x="5486400" y="3886200"/>
            <a:ext cx="1971675" cy="268605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Kublai Khan moved the capital of China to </a:t>
            </a:r>
            <a:r>
              <a:rPr lang="en-US" dirty="0" err="1" smtClean="0"/>
              <a:t>Cambaluc</a:t>
            </a:r>
            <a:r>
              <a:rPr lang="en-US" dirty="0" smtClean="0"/>
              <a:t>, modern day Beijing.</a:t>
            </a:r>
          </a:p>
          <a:p>
            <a:r>
              <a:rPr lang="en-US" dirty="0" smtClean="0"/>
              <a:t>He built roads,  invited missionaries, scholars, artists, merchants, and engineers from all over the world to China so he could learn from them.</a:t>
            </a:r>
          </a:p>
          <a:p>
            <a:r>
              <a:rPr lang="en-US" dirty="0" smtClean="0"/>
              <a:t>Marco Polo, the Italian trader, lived in China and served the Khan for 17 years. (1271-1288 AD)</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Kublai Khan died, the empire started to weaken because the Chinese resented foreign rule.</a:t>
            </a:r>
          </a:p>
          <a:p>
            <a:r>
              <a:rPr lang="en-US" dirty="0" smtClean="0"/>
              <a:t>They eventually rebelled, and in 1368, they drove the Mongols back to Mongolia.</a:t>
            </a:r>
            <a:endParaRPr lang="en-US" dirty="0"/>
          </a:p>
        </p:txBody>
      </p:sp>
      <p:sp>
        <p:nvSpPr>
          <p:cNvPr id="3" name="Title 2"/>
          <p:cNvSpPr>
            <a:spLocks noGrp="1"/>
          </p:cNvSpPr>
          <p:nvPr>
            <p:ph type="title"/>
          </p:nvPr>
        </p:nvSpPr>
        <p:spPr/>
        <p:txBody>
          <a:bodyPr/>
          <a:lstStyle/>
          <a:p>
            <a:r>
              <a:rPr lang="en-US" dirty="0" smtClean="0"/>
              <a:t>Mongols – Yuan Dynasty</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Batu</a:t>
            </a:r>
            <a:r>
              <a:rPr lang="en-US" dirty="0" smtClean="0"/>
              <a:t> Khan, another grandson of Genghis, led the Mongols into Europe, attacking Russia, Hungary, and Poland.</a:t>
            </a:r>
          </a:p>
          <a:p>
            <a:r>
              <a:rPr lang="en-US" dirty="0" smtClean="0"/>
              <a:t>The Europeans called the Mongols “</a:t>
            </a:r>
            <a:r>
              <a:rPr lang="en-US" b="1" u="sng" dirty="0" smtClean="0"/>
              <a:t>Tartars</a:t>
            </a:r>
            <a:r>
              <a:rPr lang="en-US" b="1" dirty="0" smtClean="0"/>
              <a:t>,” </a:t>
            </a:r>
            <a:r>
              <a:rPr lang="en-US" dirty="0" smtClean="0"/>
              <a:t>the Greek word for </a:t>
            </a:r>
            <a:r>
              <a:rPr lang="en-US" b="1" u="sng" dirty="0" smtClean="0"/>
              <a:t>hell</a:t>
            </a:r>
            <a:r>
              <a:rPr lang="en-US" dirty="0" smtClean="0"/>
              <a:t>.</a:t>
            </a:r>
          </a:p>
          <a:p>
            <a:r>
              <a:rPr lang="en-US" dirty="0" smtClean="0"/>
              <a:t>They were called the </a:t>
            </a:r>
            <a:r>
              <a:rPr lang="en-US" b="1" dirty="0" smtClean="0"/>
              <a:t>Golden Horde </a:t>
            </a:r>
            <a:r>
              <a:rPr lang="en-US" dirty="0" smtClean="0"/>
              <a:t>because the Russians described their camps as </a:t>
            </a:r>
            <a:r>
              <a:rPr lang="en-US" b="1" dirty="0" smtClean="0"/>
              <a:t>“a camp of shining tents.”</a:t>
            </a:r>
          </a:p>
          <a:p>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Under the Mongols, the city of Moscow grew and became the capital of Russia.</a:t>
            </a:r>
          </a:p>
          <a:p>
            <a:r>
              <a:rPr lang="en-US" dirty="0" smtClean="0"/>
              <a:t>Moscow was at the intersection of major rivers and was a crossroads for trade and communication.</a:t>
            </a:r>
          </a:p>
          <a:p>
            <a:r>
              <a:rPr lang="en-US" dirty="0" smtClean="0"/>
              <a:t>Russia’s leaders cooperated with the Mongols.</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the late 14</a:t>
            </a:r>
            <a:r>
              <a:rPr lang="en-US" baseline="30000" dirty="0" smtClean="0"/>
              <a:t>th</a:t>
            </a:r>
            <a:r>
              <a:rPr lang="en-US" dirty="0" smtClean="0"/>
              <a:t> century, the Russian princes challenged the Mongol rulers and </a:t>
            </a:r>
            <a:r>
              <a:rPr lang="en-US" b="1" dirty="0" smtClean="0"/>
              <a:t>Ivan III </a:t>
            </a:r>
            <a:r>
              <a:rPr lang="en-US" dirty="0" smtClean="0"/>
              <a:t>refused to pay tribute to the Mongols.</a:t>
            </a:r>
          </a:p>
          <a:p>
            <a:r>
              <a:rPr lang="en-US" dirty="0" smtClean="0"/>
              <a:t>In </a:t>
            </a:r>
            <a:r>
              <a:rPr lang="en-US" b="1" dirty="0" smtClean="0"/>
              <a:t>1480</a:t>
            </a:r>
            <a:r>
              <a:rPr lang="en-US" dirty="0" smtClean="0"/>
              <a:t>, the Russians again were in control and Moscow became the political and religious capital of the new state.</a:t>
            </a:r>
            <a:endParaRPr lang="en-US" dirty="0"/>
          </a:p>
        </p:txBody>
      </p:sp>
      <p:sp>
        <p:nvSpPr>
          <p:cNvPr id="3" name="Title 2"/>
          <p:cNvSpPr>
            <a:spLocks noGrp="1"/>
          </p:cNvSpPr>
          <p:nvPr>
            <p:ph type="title"/>
          </p:nvPr>
        </p:nvSpPr>
        <p:spPr/>
        <p:txBody>
          <a:bodyPr/>
          <a:lstStyle/>
          <a:p>
            <a:r>
              <a:rPr lang="en-US" dirty="0" smtClean="0"/>
              <a:t>Russia &amp; the Golden Horde</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err="1" smtClean="0"/>
              <a:t>Timur</a:t>
            </a:r>
            <a:r>
              <a:rPr lang="en-US" dirty="0" smtClean="0"/>
              <a:t> the Lame” began a </a:t>
            </a:r>
            <a:r>
              <a:rPr lang="en-US" b="1" dirty="0" smtClean="0"/>
              <a:t>new wave of Mongol invasions</a:t>
            </a:r>
            <a:r>
              <a:rPr lang="en-US" dirty="0" smtClean="0"/>
              <a:t> in the late 14</a:t>
            </a:r>
            <a:r>
              <a:rPr lang="en-US" baseline="30000" dirty="0" smtClean="0"/>
              <a:t>th</a:t>
            </a:r>
            <a:r>
              <a:rPr lang="en-US" dirty="0" smtClean="0"/>
              <a:t> century.</a:t>
            </a:r>
          </a:p>
          <a:p>
            <a:r>
              <a:rPr lang="en-US" dirty="0" smtClean="0"/>
              <a:t>He conquered Baghdad, Damascus, part of Asia Minor (Ottoman Turks), and invaded southern Russia.</a:t>
            </a:r>
          </a:p>
          <a:p>
            <a:r>
              <a:rPr lang="en-US" dirty="0" smtClean="0"/>
              <a:t>Then he invaded India and crushed the city of </a:t>
            </a:r>
            <a:r>
              <a:rPr lang="en-US" b="1" dirty="0" smtClean="0"/>
              <a:t>Delhi in 1398</a:t>
            </a:r>
            <a:r>
              <a:rPr lang="en-US" dirty="0" smtClean="0"/>
              <a:t>.</a:t>
            </a:r>
          </a:p>
          <a:p>
            <a:r>
              <a:rPr lang="en-US" dirty="0" smtClean="0"/>
              <a:t>He died before he could launch an invasion of China.</a:t>
            </a:r>
          </a:p>
          <a:p>
            <a:endParaRPr lang="en-US" dirty="0"/>
          </a:p>
        </p:txBody>
      </p:sp>
      <p:sp>
        <p:nvSpPr>
          <p:cNvPr id="3" name="Title 2"/>
          <p:cNvSpPr>
            <a:spLocks noGrp="1"/>
          </p:cNvSpPr>
          <p:nvPr>
            <p:ph type="title"/>
          </p:nvPr>
        </p:nvSpPr>
        <p:spPr/>
        <p:txBody>
          <a:bodyPr/>
          <a:lstStyle/>
          <a:p>
            <a:r>
              <a:rPr lang="en-US" dirty="0" smtClean="0"/>
              <a:t>Tamerlane</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Indians called the Mongols “</a:t>
            </a:r>
            <a:r>
              <a:rPr lang="en-US" dirty="0" err="1" smtClean="0"/>
              <a:t>Mughals</a:t>
            </a:r>
            <a:r>
              <a:rPr lang="en-US" dirty="0" smtClean="0"/>
              <a:t>.”</a:t>
            </a:r>
          </a:p>
          <a:p>
            <a:r>
              <a:rPr lang="en-US" dirty="0" smtClean="0"/>
              <a:t>India had been able to resist Mongol attacks until the 16</a:t>
            </a:r>
            <a:r>
              <a:rPr lang="en-US" baseline="30000" dirty="0" smtClean="0"/>
              <a:t>th</a:t>
            </a:r>
            <a:r>
              <a:rPr lang="en-US" dirty="0" smtClean="0"/>
              <a:t> century when </a:t>
            </a:r>
            <a:r>
              <a:rPr lang="en-US" b="1" dirty="0" smtClean="0"/>
              <a:t>Babur “the Tiger” </a:t>
            </a:r>
            <a:r>
              <a:rPr lang="en-US" dirty="0" smtClean="0"/>
              <a:t>captured Delhi and established the </a:t>
            </a:r>
            <a:r>
              <a:rPr lang="en-US" b="1" dirty="0" err="1" smtClean="0"/>
              <a:t>Mughal</a:t>
            </a:r>
            <a:r>
              <a:rPr lang="en-US" b="1" dirty="0" smtClean="0"/>
              <a:t> dynasty (1526).</a:t>
            </a:r>
          </a:p>
          <a:p>
            <a:r>
              <a:rPr lang="en-US" dirty="0" smtClean="0"/>
              <a:t>He brought </a:t>
            </a:r>
            <a:r>
              <a:rPr lang="en-US" b="1" dirty="0" smtClean="0"/>
              <a:t>law and order</a:t>
            </a:r>
            <a:r>
              <a:rPr lang="en-US" dirty="0" smtClean="0"/>
              <a:t>, increased Indian </a:t>
            </a:r>
            <a:r>
              <a:rPr lang="en-US" b="1" dirty="0" smtClean="0"/>
              <a:t>unity</a:t>
            </a:r>
            <a:r>
              <a:rPr lang="en-US" dirty="0" smtClean="0"/>
              <a:t>, and fostered </a:t>
            </a:r>
            <a:r>
              <a:rPr lang="en-US" b="1" dirty="0" smtClean="0"/>
              <a:t>art and architecture</a:t>
            </a:r>
            <a:r>
              <a:rPr lang="en-US" dirty="0" smtClean="0"/>
              <a:t>.  </a:t>
            </a:r>
          </a:p>
          <a:p>
            <a:r>
              <a:rPr lang="en-US" b="1" dirty="0" smtClean="0"/>
              <a:t>Akbar</a:t>
            </a:r>
            <a:r>
              <a:rPr lang="en-US" dirty="0" smtClean="0"/>
              <a:t>, a </a:t>
            </a:r>
            <a:r>
              <a:rPr lang="en-US" dirty="0" err="1" smtClean="0"/>
              <a:t>Mughal</a:t>
            </a:r>
            <a:r>
              <a:rPr lang="en-US" dirty="0" smtClean="0"/>
              <a:t> Muslim, was </a:t>
            </a:r>
            <a:r>
              <a:rPr lang="en-US" b="1" dirty="0" smtClean="0"/>
              <a:t>tolerant</a:t>
            </a:r>
            <a:r>
              <a:rPr lang="en-US" dirty="0" smtClean="0"/>
              <a:t> of other religions and gained the support of the Hindus.</a:t>
            </a:r>
            <a:endParaRPr lang="en-US" dirty="0"/>
          </a:p>
        </p:txBody>
      </p:sp>
      <p:sp>
        <p:nvSpPr>
          <p:cNvPr id="3" name="Title 2"/>
          <p:cNvSpPr>
            <a:spLocks noGrp="1"/>
          </p:cNvSpPr>
          <p:nvPr>
            <p:ph type="title"/>
          </p:nvPr>
        </p:nvSpPr>
        <p:spPr/>
        <p:txBody>
          <a:bodyPr/>
          <a:lstStyle/>
          <a:p>
            <a:r>
              <a:rPr lang="en-US" dirty="0" err="1" smtClean="0"/>
              <a:t>Mughal</a:t>
            </a:r>
            <a:r>
              <a:rPr lang="en-US" dirty="0" smtClean="0"/>
              <a:t> Empire in India</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Second largest continent</a:t>
            </a:r>
          </a:p>
          <a:p>
            <a:r>
              <a:rPr lang="en-US" dirty="0" smtClean="0"/>
              <a:t>Covers 1/5 of the earth’s land surface</a:t>
            </a:r>
            <a:endParaRPr lang="en-US" dirty="0"/>
          </a:p>
        </p:txBody>
      </p:sp>
      <p:sp>
        <p:nvSpPr>
          <p:cNvPr id="3" name="Title 2"/>
          <p:cNvSpPr>
            <a:spLocks noGrp="1"/>
          </p:cNvSpPr>
          <p:nvPr>
            <p:ph type="title"/>
          </p:nvPr>
        </p:nvSpPr>
        <p:spPr/>
        <p:txBody>
          <a:bodyPr/>
          <a:lstStyle/>
          <a:p>
            <a:r>
              <a:rPr lang="en-US" smtClean="0"/>
              <a:t>AFRICA</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Aryan people migrated from Central Asia to the Indus River Valley around 1500 BC.</a:t>
            </a:r>
          </a:p>
          <a:p>
            <a:r>
              <a:rPr lang="en-US" dirty="0" smtClean="0"/>
              <a:t>They established Sanskrit as the language of India.</a:t>
            </a:r>
          </a:p>
          <a:p>
            <a:r>
              <a:rPr lang="en-US" i="1" dirty="0" smtClean="0"/>
              <a:t>Vedas</a:t>
            </a:r>
            <a:r>
              <a:rPr lang="en-US" dirty="0" smtClean="0"/>
              <a:t> – religious literature of the Aryans which give us information about this culture.</a:t>
            </a:r>
            <a:endParaRPr lang="en-US" dirty="0"/>
          </a:p>
        </p:txBody>
      </p:sp>
      <p:sp>
        <p:nvSpPr>
          <p:cNvPr id="3" name="Title 2"/>
          <p:cNvSpPr>
            <a:spLocks noGrp="1"/>
          </p:cNvSpPr>
          <p:nvPr>
            <p:ph type="title"/>
          </p:nvPr>
        </p:nvSpPr>
        <p:spPr/>
        <p:txBody>
          <a:bodyPr>
            <a:normAutofit fontScale="90000"/>
          </a:bodyPr>
          <a:lstStyle/>
          <a:p>
            <a:r>
              <a:rPr lang="en-US" dirty="0" smtClean="0"/>
              <a:t>Indus River Valley – Aryans 1500-500 BC</a:t>
            </a:r>
            <a:endParaRPr lang="en-US" dirty="0"/>
          </a:p>
        </p:txBody>
      </p:sp>
      <p:pic>
        <p:nvPicPr>
          <p:cNvPr id="4" name="Picture 3" descr="Sanskrit.jpg"/>
          <p:cNvPicPr>
            <a:picLocks noChangeAspect="1"/>
          </p:cNvPicPr>
          <p:nvPr/>
        </p:nvPicPr>
        <p:blipFill>
          <a:blip r:embed="rId2" cstate="print"/>
          <a:stretch>
            <a:fillRect/>
          </a:stretch>
        </p:blipFill>
        <p:spPr>
          <a:xfrm>
            <a:off x="4419600" y="4127500"/>
            <a:ext cx="4419600" cy="27305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continent of the Egyptians &amp; Carthaginians</a:t>
            </a:r>
          </a:p>
          <a:p>
            <a:r>
              <a:rPr lang="en-US" dirty="0" smtClean="0"/>
              <a:t>Muslims took control of North Africa. </a:t>
            </a:r>
            <a:endParaRPr lang="en-US" dirty="0"/>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North Africa Map.jpg"/>
          <p:cNvPicPr>
            <a:picLocks noChangeAspect="1"/>
          </p:cNvPicPr>
          <p:nvPr/>
        </p:nvPicPr>
        <p:blipFill>
          <a:blip r:embed="rId2" cstate="print"/>
          <a:stretch>
            <a:fillRect/>
          </a:stretch>
        </p:blipFill>
        <p:spPr>
          <a:xfrm>
            <a:off x="3276600" y="2895600"/>
            <a:ext cx="3886200" cy="3639457"/>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Sub-Saharan Africa (south of the Sahara Desert) </a:t>
            </a:r>
          </a:p>
        </p:txBody>
      </p:sp>
      <p:sp>
        <p:nvSpPr>
          <p:cNvPr id="3" name="Title 2"/>
          <p:cNvSpPr>
            <a:spLocks noGrp="1"/>
          </p:cNvSpPr>
          <p:nvPr>
            <p:ph type="title"/>
          </p:nvPr>
        </p:nvSpPr>
        <p:spPr/>
        <p:txBody>
          <a:bodyPr/>
          <a:lstStyle/>
          <a:p>
            <a:r>
              <a:rPr lang="en-US" dirty="0" smtClean="0"/>
              <a:t>Africa</a:t>
            </a:r>
            <a:endParaRPr lang="en-US" dirty="0"/>
          </a:p>
        </p:txBody>
      </p:sp>
      <p:pic>
        <p:nvPicPr>
          <p:cNvPr id="4" name="Picture 3" descr="Africa topo map.gif"/>
          <p:cNvPicPr>
            <a:picLocks noChangeAspect="1"/>
          </p:cNvPicPr>
          <p:nvPr/>
        </p:nvPicPr>
        <p:blipFill>
          <a:blip r:embed="rId2" cstate="print"/>
          <a:stretch>
            <a:fillRect/>
          </a:stretch>
        </p:blipFill>
        <p:spPr>
          <a:xfrm>
            <a:off x="3200400" y="2057400"/>
            <a:ext cx="4400550" cy="43815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Kush (today northern Sudan) mentioned in II Kings.</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map Kush.gif"/>
          <p:cNvPicPr>
            <a:picLocks noChangeAspect="1"/>
          </p:cNvPicPr>
          <p:nvPr/>
        </p:nvPicPr>
        <p:blipFill>
          <a:blip r:embed="rId2" cstate="print"/>
          <a:stretch>
            <a:fillRect/>
          </a:stretch>
        </p:blipFill>
        <p:spPr>
          <a:xfrm>
            <a:off x="3521242" y="2133599"/>
            <a:ext cx="3546308" cy="4371975"/>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defeated Kush in AD 330.</a:t>
            </a:r>
          </a:p>
          <a:p>
            <a:endParaRPr lang="en-US" dirty="0"/>
          </a:p>
        </p:txBody>
      </p:sp>
      <p:sp>
        <p:nvSpPr>
          <p:cNvPr id="3" name="Title 2"/>
          <p:cNvSpPr>
            <a:spLocks noGrp="1"/>
          </p:cNvSpPr>
          <p:nvPr>
            <p:ph type="title"/>
          </p:nvPr>
        </p:nvSpPr>
        <p:spPr/>
        <p:txBody>
          <a:bodyPr/>
          <a:lstStyle/>
          <a:p>
            <a:r>
              <a:rPr lang="en-US" dirty="0" smtClean="0"/>
              <a:t>Ancient Africa</a:t>
            </a:r>
            <a:endParaRPr lang="en-US" dirty="0"/>
          </a:p>
        </p:txBody>
      </p:sp>
      <p:pic>
        <p:nvPicPr>
          <p:cNvPr id="4" name="Picture 3" descr="aksum.jpg"/>
          <p:cNvPicPr>
            <a:picLocks noChangeAspect="1"/>
          </p:cNvPicPr>
          <p:nvPr/>
        </p:nvPicPr>
        <p:blipFill>
          <a:blip r:embed="rId2" cstate="print"/>
          <a:stretch>
            <a:fillRect/>
          </a:stretch>
        </p:blipFill>
        <p:spPr>
          <a:xfrm>
            <a:off x="3047999" y="1954199"/>
            <a:ext cx="4229849" cy="4218001"/>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Aksum embraced Christianity.</a:t>
            </a:r>
          </a:p>
          <a:p>
            <a:r>
              <a:rPr lang="en-US" dirty="0" smtClean="0"/>
              <a:t>A Syrian Christian named </a:t>
            </a:r>
            <a:r>
              <a:rPr lang="en-US" dirty="0" err="1" smtClean="0"/>
              <a:t>Frumentius</a:t>
            </a:r>
            <a:r>
              <a:rPr lang="en-US" dirty="0" smtClean="0"/>
              <a:t> brought the Gospel to them.</a:t>
            </a:r>
          </a:p>
          <a:p>
            <a:r>
              <a:rPr lang="en-US" dirty="0" smtClean="0"/>
              <a:t>Also Timothy had witnessed to the Ethiopian eunuch who took the Gospel message to Africa.</a:t>
            </a:r>
          </a:p>
          <a:p>
            <a:r>
              <a:rPr lang="en-US" dirty="0" smtClean="0"/>
              <a:t>Later the Muslims and the Romans cut off Africa from the West and European contact.</a:t>
            </a:r>
            <a:endParaRPr lang="en-US" dirty="0"/>
          </a:p>
        </p:txBody>
      </p:sp>
      <p:sp>
        <p:nvSpPr>
          <p:cNvPr id="3" name="Title 2"/>
          <p:cNvSpPr>
            <a:spLocks noGrp="1"/>
          </p:cNvSpPr>
          <p:nvPr>
            <p:ph type="title"/>
          </p:nvPr>
        </p:nvSpPr>
        <p:spPr/>
        <p:txBody>
          <a:bodyPr/>
          <a:lstStyle/>
          <a:p>
            <a:r>
              <a:rPr lang="en-US" dirty="0" smtClean="0"/>
              <a:t>Africa</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African history is unknown because it wasn’t written down.</a:t>
            </a:r>
          </a:p>
          <a:p>
            <a:r>
              <a:rPr lang="en-US" dirty="0" smtClean="0"/>
              <a:t>Because of trade and natural resources, however, parts of Africa became very wealthy.</a:t>
            </a:r>
            <a:endParaRPr lang="en-US" dirty="0"/>
          </a:p>
        </p:txBody>
      </p:sp>
      <p:sp>
        <p:nvSpPr>
          <p:cNvPr id="3" name="Title 2"/>
          <p:cNvSpPr>
            <a:spLocks noGrp="1"/>
          </p:cNvSpPr>
          <p:nvPr>
            <p:ph type="title"/>
          </p:nvPr>
        </p:nvSpPr>
        <p:spPr/>
        <p:txBody>
          <a:bodyPr/>
          <a:lstStyle/>
          <a:p>
            <a:r>
              <a:rPr lang="en-US" dirty="0" smtClean="0"/>
              <a:t>Central &amp; Western Africa</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mighty kingdom of Ghana developed in west Africa because they had iron ore and developed advanced weapons which enabled them to conquer other peoples.</a:t>
            </a:r>
          </a:p>
          <a:p>
            <a:r>
              <a:rPr lang="en-US" dirty="0" smtClean="0"/>
              <a:t>Iron was the “ultimate weapon” of its day.</a:t>
            </a:r>
          </a:p>
          <a:p>
            <a:r>
              <a:rPr lang="en-US" dirty="0" smtClean="0"/>
              <a:t>Ghana’s enemies fought with ebony (hard wood), but the Ghanaians fought with swords &amp; lances.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Arabs, hearing of the vast gold and resources of the wealthy Ghana empire, made plans to attack.</a:t>
            </a:r>
          </a:p>
          <a:p>
            <a:r>
              <a:rPr lang="en-US" dirty="0" smtClean="0"/>
              <a:t>The Ghanaians repelled them.</a:t>
            </a:r>
          </a:p>
          <a:p>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However, the contact brought them trade with the Arabs.</a:t>
            </a:r>
          </a:p>
          <a:p>
            <a:r>
              <a:rPr lang="en-US" dirty="0" smtClean="0"/>
              <a:t>The trans-Saharan caravan trade flourished:</a:t>
            </a:r>
          </a:p>
          <a:p>
            <a:pPr lvl="1"/>
            <a:r>
              <a:rPr lang="en-US" dirty="0" smtClean="0"/>
              <a:t>Gold and slaves from Africa to Arabia</a:t>
            </a:r>
          </a:p>
          <a:p>
            <a:pPr lvl="1"/>
            <a:r>
              <a:rPr lang="en-US" dirty="0" smtClean="0"/>
              <a:t>Salt, horses, cloth, swords, books from Arabia to Africa.</a:t>
            </a:r>
          </a:p>
          <a:p>
            <a:pPr lvl="1"/>
            <a:endParaRPr lang="en-US" dirty="0" smtClean="0"/>
          </a:p>
          <a:p>
            <a:pPr lvl="1"/>
            <a:r>
              <a:rPr lang="en-US" dirty="0" smtClean="0"/>
              <a:t>Also the Arabs brought a written language to Ghana: Arabic.</a:t>
            </a:r>
          </a:p>
          <a:p>
            <a:pPr lvl="1"/>
            <a:r>
              <a:rPr lang="en-US" dirty="0" smtClean="0"/>
              <a:t>Much of what we know about the Ghanaians was recorded in Arabic by Arab and Ghanaian scholars.</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Ghanaians called their land the kingdom of </a:t>
            </a:r>
            <a:r>
              <a:rPr lang="en-US" dirty="0" err="1" smtClean="0"/>
              <a:t>Ouagadou</a:t>
            </a:r>
            <a:r>
              <a:rPr lang="en-US" dirty="0" smtClean="0"/>
              <a:t> (</a:t>
            </a:r>
            <a:r>
              <a:rPr lang="en-US" dirty="0" err="1" smtClean="0"/>
              <a:t>wa</a:t>
            </a:r>
            <a:r>
              <a:rPr lang="en-US" dirty="0" smtClean="0"/>
              <a:t>-</a:t>
            </a:r>
            <a:r>
              <a:rPr lang="en-US" dirty="0" err="1" smtClean="0"/>
              <a:t>ga</a:t>
            </a:r>
            <a:r>
              <a:rPr lang="en-US" dirty="0" smtClean="0"/>
              <a:t>-doo), but their king was known as “Ghana” or warrior king.</a:t>
            </a:r>
          </a:p>
          <a:p>
            <a:r>
              <a:rPr lang="en-US" dirty="0" smtClean="0"/>
              <a:t>As they fame and wealth of their kings spread, the country where he resided became known as Ghana.</a:t>
            </a:r>
          </a:p>
          <a:p>
            <a:r>
              <a:rPr lang="en-US" dirty="0" smtClean="0"/>
              <a:t>Eventually, Ghana was invaded by the Muslims and was shattered.</a:t>
            </a:r>
            <a:endParaRPr lang="en-US" dirty="0"/>
          </a:p>
        </p:txBody>
      </p:sp>
      <p:sp>
        <p:nvSpPr>
          <p:cNvPr id="3" name="Title 2"/>
          <p:cNvSpPr>
            <a:spLocks noGrp="1"/>
          </p:cNvSpPr>
          <p:nvPr>
            <p:ph type="title"/>
          </p:nvPr>
        </p:nvSpPr>
        <p:spPr/>
        <p:txBody>
          <a:bodyPr/>
          <a:lstStyle/>
          <a:p>
            <a:r>
              <a:rPr lang="en-US" dirty="0" smtClean="0"/>
              <a:t>Ghana</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Joint Family</a:t>
            </a:r>
          </a:p>
          <a:p>
            <a:r>
              <a:rPr lang="en-US" dirty="0" smtClean="0"/>
              <a:t>Small village lifestyle</a:t>
            </a:r>
          </a:p>
          <a:p>
            <a:r>
              <a:rPr lang="en-US" dirty="0" smtClean="0"/>
              <a:t>Caste</a:t>
            </a:r>
          </a:p>
          <a:p>
            <a:pPr lvl="1"/>
            <a:r>
              <a:rPr lang="en-US" dirty="0" smtClean="0"/>
              <a:t>Brahmans - priests</a:t>
            </a:r>
          </a:p>
          <a:p>
            <a:pPr lvl="1"/>
            <a:r>
              <a:rPr lang="en-US" dirty="0" smtClean="0"/>
              <a:t>Rulers</a:t>
            </a:r>
          </a:p>
          <a:p>
            <a:pPr lvl="1"/>
            <a:r>
              <a:rPr lang="en-US" dirty="0" smtClean="0"/>
              <a:t>Merchants and traders</a:t>
            </a:r>
          </a:p>
          <a:p>
            <a:pPr lvl="1"/>
            <a:r>
              <a:rPr lang="en-US" dirty="0" err="1" smtClean="0"/>
              <a:t>Sudras</a:t>
            </a:r>
            <a:r>
              <a:rPr lang="en-US" dirty="0" smtClean="0"/>
              <a:t> – servants and serfs</a:t>
            </a:r>
          </a:p>
          <a:p>
            <a:pPr lvl="1"/>
            <a:r>
              <a:rPr lang="en-US" dirty="0" smtClean="0"/>
              <a:t>Untouchables</a:t>
            </a:r>
            <a:endParaRPr lang="en-US" dirty="0"/>
          </a:p>
        </p:txBody>
      </p:sp>
      <p:sp>
        <p:nvSpPr>
          <p:cNvPr id="3" name="Title 2"/>
          <p:cNvSpPr>
            <a:spLocks noGrp="1"/>
          </p:cNvSpPr>
          <p:nvPr>
            <p:ph type="title"/>
          </p:nvPr>
        </p:nvSpPr>
        <p:spPr/>
        <p:txBody>
          <a:bodyPr/>
          <a:lstStyle/>
          <a:p>
            <a:r>
              <a:rPr lang="en-US" dirty="0" smtClean="0"/>
              <a:t>Features of Indian Society</a:t>
            </a:r>
            <a:endParaRPr lang="en-US" dirty="0"/>
          </a:p>
        </p:txBody>
      </p:sp>
      <p:pic>
        <p:nvPicPr>
          <p:cNvPr id="4" name="Picture 3" descr="Indian couple.jpg"/>
          <p:cNvPicPr>
            <a:picLocks noChangeAspect="1"/>
          </p:cNvPicPr>
          <p:nvPr/>
        </p:nvPicPr>
        <p:blipFill>
          <a:blip r:embed="rId2" cstate="print"/>
          <a:stretch>
            <a:fillRect/>
          </a:stretch>
        </p:blipFill>
        <p:spPr>
          <a:xfrm>
            <a:off x="5715000" y="1828800"/>
            <a:ext cx="3124200" cy="4358259"/>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 of the ruins of Ghana arose another great African empire: Mali.</a:t>
            </a:r>
          </a:p>
          <a:p>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li map.jpg"/>
          <p:cNvPicPr>
            <a:picLocks noChangeAspect="1"/>
          </p:cNvPicPr>
          <p:nvPr/>
        </p:nvPicPr>
        <p:blipFill>
          <a:blip r:embed="rId2" cstate="print"/>
          <a:stretch>
            <a:fillRect/>
          </a:stretch>
        </p:blipFill>
        <p:spPr>
          <a:xfrm>
            <a:off x="3276600" y="2438400"/>
            <a:ext cx="5257800" cy="4011811"/>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Mali was made up of the Mandingo people who spoke the </a:t>
            </a:r>
            <a:r>
              <a:rPr lang="en-US" dirty="0" err="1" smtClean="0"/>
              <a:t>Mande</a:t>
            </a:r>
            <a:r>
              <a:rPr lang="en-US" dirty="0" smtClean="0"/>
              <a:t> language.</a:t>
            </a:r>
          </a:p>
          <a:p>
            <a:r>
              <a:rPr lang="en-US" dirty="0" smtClean="0"/>
              <a:t>The Mandingoes accepted Islam early in the Arab invasions of Africa.</a:t>
            </a:r>
          </a:p>
          <a:p>
            <a:r>
              <a:rPr lang="en-US" dirty="0" smtClean="0"/>
              <a:t>Mali became a key region in the Islamic world of the Middle Ages.</a:t>
            </a:r>
            <a:endParaRPr lang="en-US" dirty="0"/>
          </a:p>
        </p:txBody>
      </p:sp>
      <p:sp>
        <p:nvSpPr>
          <p:cNvPr id="3" name="Title 2"/>
          <p:cNvSpPr>
            <a:spLocks noGrp="1"/>
          </p:cNvSpPr>
          <p:nvPr>
            <p:ph type="title"/>
          </p:nvPr>
        </p:nvSpPr>
        <p:spPr/>
        <p:txBody>
          <a:bodyPr/>
          <a:lstStyle/>
          <a:p>
            <a:r>
              <a:rPr lang="en-US" dirty="0" smtClean="0"/>
              <a:t>Mali</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Mali people called their rulers “Mansa,” meaning emperor or sultan.</a:t>
            </a:r>
          </a:p>
          <a:p>
            <a:r>
              <a:rPr lang="en-US" dirty="0" smtClean="0"/>
              <a:t>Mansa Musa became the most famous ruler in the history of the western Sudan. </a:t>
            </a:r>
            <a:endParaRPr lang="en-US" dirty="0"/>
          </a:p>
        </p:txBody>
      </p:sp>
      <p:sp>
        <p:nvSpPr>
          <p:cNvPr id="3" name="Title 2"/>
          <p:cNvSpPr>
            <a:spLocks noGrp="1"/>
          </p:cNvSpPr>
          <p:nvPr>
            <p:ph type="title"/>
          </p:nvPr>
        </p:nvSpPr>
        <p:spPr/>
        <p:txBody>
          <a:bodyPr/>
          <a:lstStyle/>
          <a:p>
            <a:r>
              <a:rPr lang="en-US" dirty="0" smtClean="0"/>
              <a:t>Mali</a:t>
            </a:r>
            <a:endParaRPr lang="en-US" dirty="0"/>
          </a:p>
        </p:txBody>
      </p:sp>
      <p:pic>
        <p:nvPicPr>
          <p:cNvPr id="4" name="Picture 3" descr="Mansa Musa 1.jpg"/>
          <p:cNvPicPr>
            <a:picLocks noChangeAspect="1"/>
          </p:cNvPicPr>
          <p:nvPr/>
        </p:nvPicPr>
        <p:blipFill>
          <a:blip r:embed="rId2" cstate="print"/>
          <a:stretch>
            <a:fillRect/>
          </a:stretch>
        </p:blipFill>
        <p:spPr>
          <a:xfrm>
            <a:off x="4953000" y="3200400"/>
            <a:ext cx="3048000" cy="3452474"/>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Matrilineal Principle of Succession</a:t>
            </a:r>
            <a:r>
              <a:rPr lang="en-US" dirty="0" smtClean="0"/>
              <a:t>: the son of the king’s sister becomes the inherits the throne.</a:t>
            </a:r>
          </a:p>
          <a:p>
            <a:r>
              <a:rPr lang="en-US" dirty="0" smtClean="0"/>
              <a:t>Mansa Musa was the grandson of one of </a:t>
            </a:r>
            <a:r>
              <a:rPr lang="en-US" dirty="0" err="1" smtClean="0"/>
              <a:t>Sundiata’s</a:t>
            </a:r>
            <a:r>
              <a:rPr lang="en-US" dirty="0" smtClean="0"/>
              <a:t> (the previous ruler) sisters.</a:t>
            </a:r>
          </a:p>
          <a:p>
            <a:r>
              <a:rPr lang="en-US" dirty="0" smtClean="0"/>
              <a:t>Musa is an Arabic version of Moses.</a:t>
            </a:r>
          </a:p>
          <a:p>
            <a:endParaRPr lang="en-US" dirty="0"/>
          </a:p>
        </p:txBody>
      </p:sp>
      <p:sp>
        <p:nvSpPr>
          <p:cNvPr id="3" name="Title 2"/>
          <p:cNvSpPr>
            <a:spLocks noGrp="1"/>
          </p:cNvSpPr>
          <p:nvPr>
            <p:ph type="title"/>
          </p:nvPr>
        </p:nvSpPr>
        <p:spPr/>
        <p:txBody>
          <a:bodyPr/>
          <a:lstStyle/>
          <a:p>
            <a:r>
              <a:rPr lang="en-US" dirty="0" smtClean="0"/>
              <a:t>Mansa Musa</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 musa 2.jpg"/>
          <p:cNvPicPr>
            <a:picLocks noGrp="1" noChangeAspect="1"/>
          </p:cNvPicPr>
          <p:nvPr>
            <p:ph idx="1"/>
          </p:nvPr>
        </p:nvPicPr>
        <p:blipFill>
          <a:blip r:embed="rId2" cstate="print"/>
          <a:stretch>
            <a:fillRect/>
          </a:stretch>
        </p:blipFill>
        <p:spPr>
          <a:xfrm>
            <a:off x="5334000" y="1524000"/>
            <a:ext cx="2857500" cy="3429000"/>
          </a:xfrm>
        </p:spPr>
      </p:pic>
      <p:sp>
        <p:nvSpPr>
          <p:cNvPr id="3" name="Title 2"/>
          <p:cNvSpPr>
            <a:spLocks noGrp="1"/>
          </p:cNvSpPr>
          <p:nvPr>
            <p:ph type="title"/>
          </p:nvPr>
        </p:nvSpPr>
        <p:spPr/>
        <p:txBody>
          <a:bodyPr/>
          <a:lstStyle/>
          <a:p>
            <a:r>
              <a:rPr lang="en-US" dirty="0" smtClean="0"/>
              <a:t>Mansa Musa</a:t>
            </a:r>
            <a:endParaRPr lang="en-US" dirty="0"/>
          </a:p>
        </p:txBody>
      </p:sp>
      <p:sp>
        <p:nvSpPr>
          <p:cNvPr id="5" name="TextBox 4"/>
          <p:cNvSpPr txBox="1"/>
          <p:nvPr/>
        </p:nvSpPr>
        <p:spPr>
          <a:xfrm>
            <a:off x="914400" y="1447800"/>
            <a:ext cx="3429000" cy="4524315"/>
          </a:xfrm>
          <a:prstGeom prst="rect">
            <a:avLst/>
          </a:prstGeom>
          <a:noFill/>
        </p:spPr>
        <p:txBody>
          <a:bodyPr wrap="square" rtlCol="0">
            <a:spAutoFit/>
          </a:bodyPr>
          <a:lstStyle/>
          <a:p>
            <a:r>
              <a:rPr lang="en-US" sz="2400" dirty="0" smtClean="0"/>
              <a:t>He ruled Mali from 1307 – 1332.  His accomplishments included extending Mali’s boundaries through war and diplomacy, promoting trade &amp; commerce, and spreading learning.  He was a very devout Muslim.</a:t>
            </a:r>
            <a:endParaRPr lang="en-US"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nsamusa 3.jpg"/>
          <p:cNvPicPr>
            <a:picLocks noGrp="1" noChangeAspect="1"/>
          </p:cNvPicPr>
          <p:nvPr>
            <p:ph idx="1"/>
          </p:nvPr>
        </p:nvPicPr>
        <p:blipFill>
          <a:blip r:embed="rId2" cstate="print"/>
          <a:stretch>
            <a:fillRect/>
          </a:stretch>
        </p:blipFill>
        <p:spPr>
          <a:xfrm>
            <a:off x="533400" y="1447800"/>
            <a:ext cx="4524375" cy="3590925"/>
          </a:xfrm>
        </p:spPr>
      </p:pic>
      <p:sp>
        <p:nvSpPr>
          <p:cNvPr id="3" name="Title 2"/>
          <p:cNvSpPr>
            <a:spLocks noGrp="1"/>
          </p:cNvSpPr>
          <p:nvPr>
            <p:ph type="title"/>
          </p:nvPr>
        </p:nvSpPr>
        <p:spPr/>
        <p:txBody>
          <a:bodyPr/>
          <a:lstStyle/>
          <a:p>
            <a:r>
              <a:rPr lang="en-US" dirty="0" smtClean="0"/>
              <a:t>Mansa Musa’s Hajj</a:t>
            </a:r>
            <a:endParaRPr lang="en-US" dirty="0"/>
          </a:p>
        </p:txBody>
      </p:sp>
      <p:sp>
        <p:nvSpPr>
          <p:cNvPr id="5" name="TextBox 4"/>
          <p:cNvSpPr txBox="1"/>
          <p:nvPr/>
        </p:nvSpPr>
        <p:spPr>
          <a:xfrm>
            <a:off x="5638800" y="1066800"/>
            <a:ext cx="2743200" cy="4370427"/>
          </a:xfrm>
          <a:prstGeom prst="rect">
            <a:avLst/>
          </a:prstGeom>
          <a:noFill/>
        </p:spPr>
        <p:txBody>
          <a:bodyPr wrap="square" rtlCol="0">
            <a:spAutoFit/>
          </a:bodyPr>
          <a:lstStyle/>
          <a:p>
            <a:r>
              <a:rPr lang="en-US" sz="2000" dirty="0" smtClean="0"/>
              <a:t>Mansa Musa made his hajj to Mecca in 1324.  “The spectacular wealth displayed by his entourage so dazzled the people on his line of march that their descendants still talked about it one hundred years after it occurred.”</a:t>
            </a:r>
          </a:p>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Mecca was thousands of miles from </a:t>
            </a:r>
            <a:r>
              <a:rPr lang="en-US" dirty="0" err="1" smtClean="0"/>
              <a:t>Niani</a:t>
            </a:r>
            <a:r>
              <a:rPr lang="en-US" dirty="0" smtClean="0"/>
              <a:t>, Musa’s capital, across barren wastelands.</a:t>
            </a:r>
          </a:p>
          <a:p>
            <a:r>
              <a:rPr lang="en-US" dirty="0" smtClean="0"/>
              <a:t>They took 80-100 camel-loads of gold dust, each weighing about 300 pounds.</a:t>
            </a:r>
          </a:p>
          <a:p>
            <a:r>
              <a:rPr lang="en-US" dirty="0" smtClean="0"/>
              <a:t>About 60,000 people travelled in the caravan.</a:t>
            </a:r>
          </a:p>
          <a:p>
            <a:r>
              <a:rPr lang="en-US" dirty="0" smtClean="0"/>
              <a:t>Mansa Musa was very generous and left expensive gifts in Mecca and Medina.  He gave gold to anyone who performed some service for him.</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 his return trip through Cairo, Egypt, he was excessively generous.  He gave gold to everyone.</a:t>
            </a:r>
          </a:p>
          <a:p>
            <a:r>
              <a:rPr lang="en-US" dirty="0" smtClean="0"/>
              <a:t>As a result,</a:t>
            </a:r>
          </a:p>
          <a:p>
            <a:pPr lvl="1"/>
            <a:r>
              <a:rPr lang="en-US" dirty="0" smtClean="0"/>
              <a:t>He ran out of money and had to borrow some to get home.</a:t>
            </a:r>
          </a:p>
          <a:p>
            <a:pPr lvl="1"/>
            <a:r>
              <a:rPr lang="en-US" dirty="0" smtClean="0"/>
              <a:t>He flooded Cairo with so much gold that it took more than 12 years for the economy to recover from the inflation left behind.</a:t>
            </a:r>
            <a:endParaRPr lang="en-US" dirty="0"/>
          </a:p>
        </p:txBody>
      </p:sp>
      <p:sp>
        <p:nvSpPr>
          <p:cNvPr id="3" name="Title 2"/>
          <p:cNvSpPr>
            <a:spLocks noGrp="1"/>
          </p:cNvSpPr>
          <p:nvPr>
            <p:ph type="title"/>
          </p:nvPr>
        </p:nvSpPr>
        <p:spPr/>
        <p:txBody>
          <a:bodyPr/>
          <a:lstStyle/>
          <a:p>
            <a:r>
              <a:rPr lang="en-US" dirty="0" smtClean="0"/>
              <a:t>Mansa Musa’s Hajj</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tlas of charles v.jpg"/>
          <p:cNvPicPr>
            <a:picLocks noGrp="1" noChangeAspect="1"/>
          </p:cNvPicPr>
          <p:nvPr>
            <p:ph idx="1"/>
          </p:nvPr>
        </p:nvPicPr>
        <p:blipFill>
          <a:blip r:embed="rId2" cstate="print"/>
          <a:stretch>
            <a:fillRect/>
          </a:stretch>
        </p:blipFill>
        <p:spPr>
          <a:xfrm>
            <a:off x="3429000" y="1447800"/>
            <a:ext cx="5498041" cy="4123531"/>
          </a:xfrm>
        </p:spPr>
      </p:pic>
      <p:sp>
        <p:nvSpPr>
          <p:cNvPr id="3" name="Title 2"/>
          <p:cNvSpPr>
            <a:spLocks noGrp="1"/>
          </p:cNvSpPr>
          <p:nvPr>
            <p:ph type="title"/>
          </p:nvPr>
        </p:nvSpPr>
        <p:spPr/>
        <p:txBody>
          <a:bodyPr/>
          <a:lstStyle/>
          <a:p>
            <a:r>
              <a:rPr lang="en-US" dirty="0" smtClean="0"/>
              <a:t>Charles V’s atlas </a:t>
            </a:r>
            <a:endParaRPr lang="en-US" dirty="0"/>
          </a:p>
        </p:txBody>
      </p:sp>
      <p:sp>
        <p:nvSpPr>
          <p:cNvPr id="5" name="TextBox 4"/>
          <p:cNvSpPr txBox="1"/>
          <p:nvPr/>
        </p:nvSpPr>
        <p:spPr>
          <a:xfrm>
            <a:off x="685800" y="1219200"/>
            <a:ext cx="2438399" cy="4801314"/>
          </a:xfrm>
          <a:prstGeom prst="rect">
            <a:avLst/>
          </a:prstGeom>
          <a:noFill/>
        </p:spPr>
        <p:txBody>
          <a:bodyPr wrap="square" rtlCol="0">
            <a:spAutoFit/>
          </a:bodyPr>
          <a:lstStyle/>
          <a:p>
            <a:r>
              <a:rPr lang="en-US" dirty="0" smtClean="0"/>
              <a:t>The atlas shows an African monarch wearing robes and a crown, holding a scepter and a nugget of gold.  The inscription reads: “This Negro lord is called Mousse </a:t>
            </a:r>
            <a:r>
              <a:rPr lang="en-US" dirty="0" err="1" smtClean="0"/>
              <a:t>Melly</a:t>
            </a:r>
            <a:r>
              <a:rPr lang="en-US" dirty="0" smtClean="0"/>
              <a:t> (Musa of Mali)…So abundant is the gold…in his country that he is the richest and most noble king of all the land.”</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ngai empire map.gif"/>
          <p:cNvPicPr>
            <a:picLocks noGrp="1" noChangeAspect="1"/>
          </p:cNvPicPr>
          <p:nvPr>
            <p:ph idx="1"/>
          </p:nvPr>
        </p:nvPicPr>
        <p:blipFill>
          <a:blip r:embed="rId2" cstate="print"/>
          <a:stretch>
            <a:fillRect/>
          </a:stretch>
        </p:blipFill>
        <p:spPr>
          <a:xfrm>
            <a:off x="3886200" y="990600"/>
            <a:ext cx="4148138" cy="4800778"/>
          </a:xfrm>
        </p:spPr>
      </p:pic>
      <p:sp>
        <p:nvSpPr>
          <p:cNvPr id="3" name="Title 2"/>
          <p:cNvSpPr>
            <a:spLocks noGrp="1"/>
          </p:cNvSpPr>
          <p:nvPr>
            <p:ph type="title"/>
          </p:nvPr>
        </p:nvSpPr>
        <p:spPr/>
        <p:txBody>
          <a:bodyPr/>
          <a:lstStyle/>
          <a:p>
            <a:r>
              <a:rPr lang="en-US" dirty="0" err="1" smtClean="0"/>
              <a:t>Songhay</a:t>
            </a:r>
            <a:endParaRPr lang="en-US" dirty="0"/>
          </a:p>
        </p:txBody>
      </p:sp>
      <p:sp>
        <p:nvSpPr>
          <p:cNvPr id="5" name="TextBox 4"/>
          <p:cNvSpPr txBox="1"/>
          <p:nvPr/>
        </p:nvSpPr>
        <p:spPr>
          <a:xfrm>
            <a:off x="762000" y="1524000"/>
            <a:ext cx="2971800" cy="3785652"/>
          </a:xfrm>
          <a:prstGeom prst="rect">
            <a:avLst/>
          </a:prstGeom>
          <a:noFill/>
        </p:spPr>
        <p:txBody>
          <a:bodyPr wrap="square" rtlCol="0">
            <a:spAutoFit/>
          </a:bodyPr>
          <a:lstStyle/>
          <a:p>
            <a:r>
              <a:rPr lang="en-US" sz="2000" dirty="0" smtClean="0"/>
              <a:t>The </a:t>
            </a:r>
            <a:r>
              <a:rPr lang="en-US" sz="2000" dirty="0" err="1" smtClean="0"/>
              <a:t>Songhay</a:t>
            </a:r>
            <a:r>
              <a:rPr lang="en-US" sz="2000" dirty="0" smtClean="0"/>
              <a:t> empire developed along the Niger River.  It expanded about the same time as the decline of the Mali empire.  The </a:t>
            </a:r>
            <a:r>
              <a:rPr lang="en-US" sz="2000" dirty="0" err="1" smtClean="0"/>
              <a:t>Songhays</a:t>
            </a:r>
            <a:r>
              <a:rPr lang="en-US" sz="2000" dirty="0" smtClean="0"/>
              <a:t> captured </a:t>
            </a:r>
            <a:r>
              <a:rPr lang="en-US" sz="2000" dirty="0" err="1" smtClean="0"/>
              <a:t>Gao</a:t>
            </a:r>
            <a:r>
              <a:rPr lang="en-US" sz="2000" dirty="0" smtClean="0"/>
              <a:t>, a Mali city, which became the most important settlement in the region.</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Hinduism</a:t>
            </a:r>
          </a:p>
          <a:p>
            <a:pPr lvl="1"/>
            <a:r>
              <a:rPr lang="en-US" dirty="0" smtClean="0"/>
              <a:t>Reincarnation, Wheel of Life</a:t>
            </a:r>
          </a:p>
          <a:p>
            <a:pPr lvl="1"/>
            <a:r>
              <a:rPr lang="en-US" dirty="0" smtClean="0"/>
              <a:t>Brahman – great god who is part of everything in the universe</a:t>
            </a:r>
          </a:p>
          <a:p>
            <a:pPr lvl="1"/>
            <a:r>
              <a:rPr lang="en-US" dirty="0" smtClean="0"/>
              <a:t>polytheistic</a:t>
            </a:r>
          </a:p>
          <a:p>
            <a:pPr lvl="1"/>
            <a:endParaRPr lang="en-US" dirty="0" smtClean="0"/>
          </a:p>
          <a:p>
            <a:pPr lvl="1"/>
            <a:r>
              <a:rPr lang="en-US" dirty="0" smtClean="0"/>
              <a:t>Built on works &amp; moral behavior</a:t>
            </a:r>
          </a:p>
          <a:p>
            <a:pPr lvl="1"/>
            <a:endParaRPr lang="en-US" dirty="0"/>
          </a:p>
        </p:txBody>
      </p:sp>
      <p:sp>
        <p:nvSpPr>
          <p:cNvPr id="3" name="Title 2"/>
          <p:cNvSpPr>
            <a:spLocks noGrp="1"/>
          </p:cNvSpPr>
          <p:nvPr>
            <p:ph type="title"/>
          </p:nvPr>
        </p:nvSpPr>
        <p:spPr/>
        <p:txBody>
          <a:bodyPr>
            <a:normAutofit fontScale="90000"/>
          </a:bodyPr>
          <a:lstStyle/>
          <a:p>
            <a:r>
              <a:rPr lang="en-US" dirty="0" smtClean="0"/>
              <a:t>Religion &amp; the Indian Way of Life</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Traders traveled in caravans to </a:t>
            </a:r>
            <a:r>
              <a:rPr lang="en-US" dirty="0" err="1" smtClean="0"/>
              <a:t>Gao</a:t>
            </a:r>
            <a:r>
              <a:rPr lang="en-US" dirty="0" smtClean="0"/>
              <a:t> via Egypt and North Africa.</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caravan.jpg"/>
          <p:cNvPicPr>
            <a:picLocks noChangeAspect="1"/>
          </p:cNvPicPr>
          <p:nvPr/>
        </p:nvPicPr>
        <p:blipFill>
          <a:blip r:embed="rId2" cstate="print"/>
          <a:stretch>
            <a:fillRect/>
          </a:stretch>
        </p:blipFill>
        <p:spPr>
          <a:xfrm>
            <a:off x="4953000" y="2133600"/>
            <a:ext cx="2762250" cy="2209800"/>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Songhay</a:t>
            </a:r>
            <a:r>
              <a:rPr lang="en-US" dirty="0" smtClean="0"/>
              <a:t> ruling class converted to Islam, but the common people mostly kept their tribal religious practices.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Mansa Musa (of Mali) took two </a:t>
            </a:r>
            <a:r>
              <a:rPr lang="en-US" dirty="0" err="1" smtClean="0"/>
              <a:t>Songhay</a:t>
            </a:r>
            <a:r>
              <a:rPr lang="en-US" dirty="0" smtClean="0"/>
              <a:t> princes hostage to keep a rival king whom he had dominated from rebelling.</a:t>
            </a:r>
          </a:p>
          <a:p>
            <a:r>
              <a:rPr lang="en-US" dirty="0" smtClean="0"/>
              <a:t>Ali </a:t>
            </a:r>
            <a:r>
              <a:rPr lang="en-US" dirty="0" err="1" smtClean="0"/>
              <a:t>Kolon</a:t>
            </a:r>
            <a:r>
              <a:rPr lang="en-US" dirty="0" smtClean="0"/>
              <a:t> and </a:t>
            </a:r>
            <a:r>
              <a:rPr lang="en-US" dirty="0" err="1" smtClean="0"/>
              <a:t>Sulayman</a:t>
            </a:r>
            <a:r>
              <a:rPr lang="en-US" dirty="0" smtClean="0"/>
              <a:t> Nar, while serving Musa, made plans for escape.</a:t>
            </a:r>
          </a:p>
          <a:p>
            <a:r>
              <a:rPr lang="en-US" dirty="0" smtClean="0"/>
              <a:t>After gaining the trust of the Malians, they managed to escape by hiding arms and provisions along the route they would one day take to return home.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Mali declined, </a:t>
            </a:r>
            <a:r>
              <a:rPr lang="en-US" dirty="0" err="1" smtClean="0"/>
              <a:t>Songhay</a:t>
            </a:r>
            <a:r>
              <a:rPr lang="en-US" dirty="0" smtClean="0"/>
              <a:t> grew in strength and power.</a:t>
            </a:r>
          </a:p>
          <a:p>
            <a:r>
              <a:rPr lang="en-US" dirty="0" smtClean="0"/>
              <a:t>The fiercest warrior king ever to appear in Africa was </a:t>
            </a:r>
            <a:r>
              <a:rPr lang="en-US" dirty="0" err="1" smtClean="0"/>
              <a:t>Songhay</a:t>
            </a:r>
            <a:r>
              <a:rPr lang="en-US" dirty="0" smtClean="0"/>
              <a:t> King Sunni Ali </a:t>
            </a:r>
            <a:r>
              <a:rPr lang="en-US" dirty="0" err="1" smtClean="0"/>
              <a:t>Ber</a:t>
            </a:r>
            <a:r>
              <a:rPr lang="en-US" dirty="0" smtClean="0"/>
              <a:t> in 1464.</a:t>
            </a:r>
          </a:p>
          <a:p>
            <a:r>
              <a:rPr lang="en-US" dirty="0" smtClean="0"/>
              <a:t>He captured Timbuktu in 1468.  This city had a great university called </a:t>
            </a:r>
            <a:r>
              <a:rPr lang="en-US" dirty="0" err="1" smtClean="0"/>
              <a:t>Sankore</a:t>
            </a:r>
            <a:r>
              <a:rPr lang="en-US" dirty="0" smtClean="0"/>
              <a:t> which attracted scholars from all over Africa.</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unni Ali Ber.jpg"/>
          <p:cNvPicPr>
            <a:picLocks noGrp="1" noChangeAspect="1"/>
          </p:cNvPicPr>
          <p:nvPr>
            <p:ph idx="1"/>
          </p:nvPr>
        </p:nvPicPr>
        <p:blipFill>
          <a:blip r:embed="rId2" cstate="print"/>
          <a:stretch>
            <a:fillRect/>
          </a:stretch>
        </p:blipFill>
        <p:spPr>
          <a:xfrm>
            <a:off x="1524000" y="1828800"/>
            <a:ext cx="5777474" cy="2971800"/>
          </a:xfrm>
        </p:spPr>
      </p:pic>
      <p:sp>
        <p:nvSpPr>
          <p:cNvPr id="3" name="Title 2"/>
          <p:cNvSpPr>
            <a:spLocks noGrp="1"/>
          </p:cNvSpPr>
          <p:nvPr>
            <p:ph type="title"/>
          </p:nvPr>
        </p:nvSpPr>
        <p:spPr/>
        <p:txBody>
          <a:bodyPr/>
          <a:lstStyle/>
          <a:p>
            <a:r>
              <a:rPr lang="en-US" dirty="0" smtClean="0"/>
              <a:t>Sunni Ali </a:t>
            </a:r>
            <a:r>
              <a:rPr lang="en-US" dirty="0" err="1" smtClean="0"/>
              <a:t>Ber</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Sunni Ali </a:t>
            </a:r>
            <a:r>
              <a:rPr lang="en-US" dirty="0" err="1" smtClean="0"/>
              <a:t>Ber</a:t>
            </a:r>
            <a:r>
              <a:rPr lang="en-US" dirty="0" smtClean="0"/>
              <a:t> also captured </a:t>
            </a:r>
            <a:r>
              <a:rPr lang="en-US" dirty="0" err="1" smtClean="0"/>
              <a:t>Jenne</a:t>
            </a:r>
            <a:r>
              <a:rPr lang="en-US" dirty="0" smtClean="0"/>
              <a:t>, another leading city of Mali.</a:t>
            </a:r>
          </a:p>
          <a:p>
            <a:r>
              <a:rPr lang="en-US" dirty="0" err="1" smtClean="0"/>
              <a:t>Jenne</a:t>
            </a:r>
            <a:r>
              <a:rPr lang="en-US" dirty="0" smtClean="0"/>
              <a:t> was famous for its advances in medicine, including complex surgeries.</a:t>
            </a:r>
          </a:p>
          <a:p>
            <a:r>
              <a:rPr lang="en-US" dirty="0" smtClean="0"/>
              <a:t>It also had a large university with thousands of teachers conducting research in many subjects.</a:t>
            </a:r>
          </a:p>
          <a:p>
            <a:r>
              <a:rPr lang="en-US" dirty="0" err="1" smtClean="0"/>
              <a:t>Jenne</a:t>
            </a:r>
            <a:r>
              <a:rPr lang="en-US" dirty="0" smtClean="0"/>
              <a:t> was known as a beautiful city with attractive waterways and enchanting architecture.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known as a beautiful city with attractive waterways and enchanting architecture. </a:t>
            </a:r>
          </a:p>
          <a:p>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pic>
        <p:nvPicPr>
          <p:cNvPr id="4" name="Picture 3" descr="jenne waterways.jpg"/>
          <p:cNvPicPr>
            <a:picLocks noChangeAspect="1"/>
          </p:cNvPicPr>
          <p:nvPr/>
        </p:nvPicPr>
        <p:blipFill>
          <a:blip r:embed="rId2" cstate="print"/>
          <a:stretch>
            <a:fillRect/>
          </a:stretch>
        </p:blipFill>
        <p:spPr>
          <a:xfrm>
            <a:off x="3290887" y="2538412"/>
            <a:ext cx="4459916" cy="3100388"/>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Jenne</a:t>
            </a:r>
            <a:r>
              <a:rPr lang="en-US" dirty="0" smtClean="0"/>
              <a:t> was </a:t>
            </a:r>
            <a:r>
              <a:rPr lang="en-US" dirty="0" err="1" smtClean="0"/>
              <a:t>beseiged</a:t>
            </a:r>
            <a:r>
              <a:rPr lang="en-US" dirty="0" smtClean="0"/>
              <a:t> by Sunni Ali </a:t>
            </a:r>
            <a:r>
              <a:rPr lang="en-US" dirty="0" err="1" smtClean="0"/>
              <a:t>Ber</a:t>
            </a:r>
            <a:r>
              <a:rPr lang="en-US" dirty="0" smtClean="0"/>
              <a:t> for 7 years, 7 months, and 7 days.</a:t>
            </a:r>
          </a:p>
          <a:p>
            <a:r>
              <a:rPr lang="en-US" dirty="0" smtClean="0"/>
              <a:t>At last the city surrendered, but the city was spared because the </a:t>
            </a:r>
            <a:r>
              <a:rPr lang="en-US" dirty="0" err="1" smtClean="0"/>
              <a:t>Songhay</a:t>
            </a:r>
            <a:r>
              <a:rPr lang="en-US" dirty="0" smtClean="0"/>
              <a:t> people admired their courage.</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err="1" smtClean="0"/>
              <a:t>Songhay</a:t>
            </a:r>
            <a:r>
              <a:rPr lang="en-US" dirty="0" smtClean="0"/>
              <a:t> society was built upon a caste system.</a:t>
            </a:r>
          </a:p>
          <a:p>
            <a:pPr lvl="1"/>
            <a:r>
              <a:rPr lang="en-US" dirty="0" smtClean="0"/>
              <a:t>Kings and descendants of original </a:t>
            </a:r>
            <a:r>
              <a:rPr lang="en-US" dirty="0" err="1" smtClean="0"/>
              <a:t>Songhay</a:t>
            </a:r>
            <a:r>
              <a:rPr lang="en-US" dirty="0" smtClean="0"/>
              <a:t> people</a:t>
            </a:r>
          </a:p>
          <a:p>
            <a:pPr lvl="1"/>
            <a:r>
              <a:rPr lang="en-US" dirty="0" smtClean="0"/>
              <a:t>Caretakers of horses</a:t>
            </a:r>
          </a:p>
          <a:p>
            <a:pPr lvl="1"/>
            <a:r>
              <a:rPr lang="en-US" dirty="0" smtClean="0"/>
              <a:t>Smiths for making weapons</a:t>
            </a:r>
          </a:p>
          <a:p>
            <a:pPr lvl="1"/>
            <a:r>
              <a:rPr lang="en-US" dirty="0" smtClean="0"/>
              <a:t>Fishermen</a:t>
            </a:r>
          </a:p>
          <a:p>
            <a:pPr lvl="1"/>
            <a:r>
              <a:rPr lang="en-US" dirty="0" smtClean="0"/>
              <a:t>Traders</a:t>
            </a:r>
          </a:p>
          <a:p>
            <a:pPr lvl="1"/>
            <a:r>
              <a:rPr lang="en-US" dirty="0" smtClean="0"/>
              <a:t>Army</a:t>
            </a:r>
          </a:p>
          <a:p>
            <a:pPr lvl="1"/>
            <a:r>
              <a:rPr lang="en-US" dirty="0" smtClean="0"/>
              <a:t>War Captives &amp; Slaves</a:t>
            </a:r>
            <a:endParaRPr lang="en-US" dirty="0"/>
          </a:p>
        </p:txBody>
      </p:sp>
      <p:sp>
        <p:nvSpPr>
          <p:cNvPr id="3" name="Title 2"/>
          <p:cNvSpPr>
            <a:spLocks noGrp="1"/>
          </p:cNvSpPr>
          <p:nvPr>
            <p:ph type="title"/>
          </p:nvPr>
        </p:nvSpPr>
        <p:spPr/>
        <p:txBody>
          <a:bodyPr/>
          <a:lstStyle/>
          <a:p>
            <a:r>
              <a:rPr lang="en-US" dirty="0" err="1" smtClean="0"/>
              <a:t>Songhay</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During Europe’s “Dark Ages” three great African empires provided the main advance of human knowledge.</a:t>
            </a:r>
          </a:p>
          <a:p>
            <a:r>
              <a:rPr lang="en-US" dirty="0" smtClean="0"/>
              <a:t>On separate pilgrimages to Mecca, two African emperors dispensed more than $10 million apiece in charity.</a:t>
            </a:r>
          </a:p>
          <a:p>
            <a:r>
              <a:rPr lang="en-US" dirty="0" smtClean="0"/>
              <a:t>Until the invention of firearms the might African warriors of the Sudan were never conquered.</a:t>
            </a:r>
            <a:endParaRPr lang="en-US" dirty="0"/>
          </a:p>
        </p:txBody>
      </p:sp>
      <p:sp>
        <p:nvSpPr>
          <p:cNvPr id="3" name="Title 2"/>
          <p:cNvSpPr>
            <a:spLocks noGrp="1"/>
          </p:cNvSpPr>
          <p:nvPr>
            <p:ph type="title"/>
          </p:nvPr>
        </p:nvSpPr>
        <p:spPr/>
        <p:txBody>
          <a:bodyPr/>
          <a:lstStyle/>
          <a:p>
            <a:r>
              <a:rPr lang="en-US" dirty="0" smtClean="0"/>
              <a:t>Interesting facts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Buddhism – </a:t>
            </a:r>
          </a:p>
          <a:p>
            <a:r>
              <a:rPr lang="en-US" dirty="0" smtClean="0"/>
              <a:t>Siddhartha Gautama – 563-483BC </a:t>
            </a:r>
            <a:r>
              <a:rPr lang="en-US" dirty="0" err="1" smtClean="0"/>
              <a:t>appx</a:t>
            </a:r>
            <a:r>
              <a:rPr lang="en-US" dirty="0" smtClean="0"/>
              <a:t>.</a:t>
            </a:r>
          </a:p>
          <a:p>
            <a:r>
              <a:rPr lang="en-US" dirty="0" smtClean="0"/>
              <a:t>Four Noble Truths</a:t>
            </a:r>
          </a:p>
          <a:p>
            <a:pPr lvl="1"/>
            <a:r>
              <a:rPr lang="en-US" dirty="0" smtClean="0"/>
              <a:t>Suffering as part of existence</a:t>
            </a:r>
          </a:p>
          <a:p>
            <a:pPr lvl="1"/>
            <a:r>
              <a:rPr lang="en-US" dirty="0" smtClean="0"/>
              <a:t>Cause of suffering - selfish desires</a:t>
            </a:r>
          </a:p>
          <a:p>
            <a:pPr lvl="1"/>
            <a:r>
              <a:rPr lang="en-US" dirty="0" smtClean="0"/>
              <a:t>Overcome suffering by eliminating selfish desires</a:t>
            </a:r>
          </a:p>
          <a:p>
            <a:pPr lvl="1"/>
            <a:r>
              <a:rPr lang="en-US" dirty="0" smtClean="0"/>
              <a:t>Follow the 8-fold path to destroy selfish desires and end all suffering.</a:t>
            </a:r>
          </a:p>
          <a:p>
            <a:endParaRPr lang="en-US" dirty="0"/>
          </a:p>
        </p:txBody>
      </p:sp>
      <p:sp>
        <p:nvSpPr>
          <p:cNvPr id="3" name="Title 2"/>
          <p:cNvSpPr>
            <a:spLocks noGrp="1"/>
          </p:cNvSpPr>
          <p:nvPr>
            <p:ph type="title"/>
          </p:nvPr>
        </p:nvSpPr>
        <p:spPr/>
        <p:txBody>
          <a:bodyPr>
            <a:normAutofit fontScale="90000"/>
          </a:bodyPr>
          <a:lstStyle/>
          <a:p>
            <a:r>
              <a:rPr lang="en-US" dirty="0" smtClean="0"/>
              <a:t>Religion &amp; the Indian Way of Life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Both Hinduism and Buddhism are religions based on works. When one becomes “good enough” he can achieve eternal peace.</a:t>
            </a:r>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335</TotalTime>
  <Words>2680</Words>
  <Application>Microsoft Office PowerPoint</Application>
  <PresentationFormat>On-screen Show (4:3)</PresentationFormat>
  <Paragraphs>328</Paragraphs>
  <Slides>79</Slides>
  <Notes>0</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Concourse</vt:lpstr>
      <vt:lpstr>Chapter 7</vt:lpstr>
      <vt:lpstr>India</vt:lpstr>
      <vt:lpstr>Slide 3</vt:lpstr>
      <vt:lpstr>Indus River Valley Civilization</vt:lpstr>
      <vt:lpstr>Indus River Valley – Aryans 1500-500 BC</vt:lpstr>
      <vt:lpstr>Features of Indian Society</vt:lpstr>
      <vt:lpstr>Religion &amp; the Indian Way of Life</vt:lpstr>
      <vt:lpstr>Religion &amp; the Indian Way of Life</vt:lpstr>
      <vt:lpstr>Slide 9</vt:lpstr>
      <vt:lpstr>Lack of Political Unity</vt:lpstr>
      <vt:lpstr>China</vt:lpstr>
      <vt:lpstr>China</vt:lpstr>
      <vt:lpstr>China</vt:lpstr>
      <vt:lpstr>China – societal features</vt:lpstr>
      <vt:lpstr>China – societal features</vt:lpstr>
      <vt:lpstr>China – thought &amp; life</vt:lpstr>
      <vt:lpstr>China – thought &amp; life</vt:lpstr>
      <vt:lpstr>China – thought &amp; life</vt:lpstr>
      <vt:lpstr>China’s Dynastic History</vt:lpstr>
      <vt:lpstr>Chinese contributions</vt:lpstr>
      <vt:lpstr>Japan</vt:lpstr>
      <vt:lpstr>Japan</vt:lpstr>
      <vt:lpstr>Japan</vt:lpstr>
      <vt:lpstr>Japan</vt:lpstr>
      <vt:lpstr>Japan</vt:lpstr>
      <vt:lpstr>Influence of China on Japan</vt:lpstr>
      <vt:lpstr>The Great Change - Taika</vt:lpstr>
      <vt:lpstr>Rise of the Samurai</vt:lpstr>
      <vt:lpstr>Samurai</vt:lpstr>
      <vt:lpstr>The Mongols</vt:lpstr>
      <vt:lpstr>The Mongols</vt:lpstr>
      <vt:lpstr>The Mongols</vt:lpstr>
      <vt:lpstr>The Mongols</vt:lpstr>
      <vt:lpstr>The Mongols</vt:lpstr>
      <vt:lpstr>Slide 35</vt:lpstr>
      <vt:lpstr>The Mongols</vt:lpstr>
      <vt:lpstr>The Mongols</vt:lpstr>
      <vt:lpstr>The Mongols</vt:lpstr>
      <vt:lpstr>The Mongols</vt:lpstr>
      <vt:lpstr>The Mongols</vt:lpstr>
      <vt:lpstr>Mongols – Yuan Dynasty</vt:lpstr>
      <vt:lpstr>Mongols – Yuan Dynasty</vt:lpstr>
      <vt:lpstr>Russia &amp; the Golden Horde</vt:lpstr>
      <vt:lpstr>Russia &amp; the Golden Horde</vt:lpstr>
      <vt:lpstr>Russia &amp; the Golden Horde</vt:lpstr>
      <vt:lpstr>Tamerlane</vt:lpstr>
      <vt:lpstr>Mughal Empire in India</vt:lpstr>
      <vt:lpstr>Africa</vt:lpstr>
      <vt:lpstr>AFRICA</vt:lpstr>
      <vt:lpstr>Africa</vt:lpstr>
      <vt:lpstr>Africa</vt:lpstr>
      <vt:lpstr>Ancient Africa</vt:lpstr>
      <vt:lpstr>Ancient Africa</vt:lpstr>
      <vt:lpstr>Africa</vt:lpstr>
      <vt:lpstr>Central &amp; Western Africa</vt:lpstr>
      <vt:lpstr>Ghana</vt:lpstr>
      <vt:lpstr>Ghana</vt:lpstr>
      <vt:lpstr>Ghana</vt:lpstr>
      <vt:lpstr>Ghana</vt:lpstr>
      <vt:lpstr>Mali</vt:lpstr>
      <vt:lpstr>Mali</vt:lpstr>
      <vt:lpstr>Mali</vt:lpstr>
      <vt:lpstr>Mansa Musa</vt:lpstr>
      <vt:lpstr>Mansa Musa</vt:lpstr>
      <vt:lpstr>Mansa Musa’s Hajj</vt:lpstr>
      <vt:lpstr>Mansa Musa’s Hajj</vt:lpstr>
      <vt:lpstr>Mansa Musa’s Hajj</vt:lpstr>
      <vt:lpstr>Charles V’s atlas </vt:lpstr>
      <vt:lpstr>Songhay</vt:lpstr>
      <vt:lpstr>Songhay</vt:lpstr>
      <vt:lpstr>Songhay</vt:lpstr>
      <vt:lpstr>Songhay</vt:lpstr>
      <vt:lpstr>Songhay</vt:lpstr>
      <vt:lpstr>Sunni Ali Ber</vt:lpstr>
      <vt:lpstr>Songhay</vt:lpstr>
      <vt:lpstr>Songhay</vt:lpstr>
      <vt:lpstr>Songhay</vt:lpstr>
      <vt:lpstr>Songhay</vt:lpstr>
      <vt:lpstr>Interesting facts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Cotton Blossom</dc:creator>
  <cp:lastModifiedBy>Alice Purcell</cp:lastModifiedBy>
  <cp:revision>77</cp:revision>
  <dcterms:created xsi:type="dcterms:W3CDTF">2010-10-31T14:38:53Z</dcterms:created>
  <dcterms:modified xsi:type="dcterms:W3CDTF">2012-10-09T13:53:59Z</dcterms:modified>
</cp:coreProperties>
</file>